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10287000" cx="18288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MX"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6dcee86ee8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 name="Google Shape;221;g36dcee86ee8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g36dcee86ee8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6dcc962697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36dcc962697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36dcc962697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6dcc962697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6dcc962697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 name="Google Shape;248;g36dcc962697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MX"/>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6dcc962697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g36dcc962697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1" name="Google Shape;261;g36dcc962697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dcc962697_5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3" name="Google Shape;273;g36dcc962697_5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g36dcc962697_5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36dcc962697_5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g36dcc962697_5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4" name="Google Shape;284;g36dcc962697_5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6dcc962697_5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36dcc962697_5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4" name="Google Shape;294;g36dcc962697_5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 name="Google Shape;106;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 name="Google Shape;130;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 name="Google Shape;143;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 name="Google Shape;144;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6" name="Google Shape;196;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s-MX"/>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5" name="Google Shape;75;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81" name="Google Shape;81;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 name="Shape 19"/>
        <p:cNvGrpSpPr/>
        <p:nvPr/>
      </p:nvGrpSpPr>
      <p:grpSpPr>
        <a:xfrm>
          <a:off x="0" y="0"/>
          <a:ext cx="0" cy="0"/>
          <a:chOff x="0" y="0"/>
          <a:chExt cx="0" cy="0"/>
        </a:xfrm>
      </p:grpSpPr>
      <p:sp>
        <p:nvSpPr>
          <p:cNvPr id="20" name="Google Shape;20;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2" name="Google Shape;22;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 name="Shape 25"/>
        <p:cNvGrpSpPr/>
        <p:nvPr/>
      </p:nvGrpSpPr>
      <p:grpSpPr>
        <a:xfrm>
          <a:off x="0" y="0"/>
          <a:ext cx="0" cy="0"/>
          <a:chOff x="0" y="0"/>
          <a:chExt cx="0" cy="0"/>
        </a:xfrm>
      </p:grpSpPr>
      <p:sp>
        <p:nvSpPr>
          <p:cNvPr id="26" name="Google Shape;26;p4"/>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28" name="Google Shape;28;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34" name="Google Shape;34;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0" name="Google Shape;40;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41" name="Google Shape;41;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7" name="Google Shape;47;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8" name="Google Shape;48;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9" name="Google Shape;49;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61" name="Google Shape;61;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2" name="Google Shape;62;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p:nvPr>
            <p:ph idx="2" type="pic"/>
          </p:nvPr>
        </p:nvSpPr>
        <p:spPr>
          <a:xfrm>
            <a:off x="1792288" y="612775"/>
            <a:ext cx="5486400" cy="4114800"/>
          </a:xfrm>
          <a:prstGeom prst="rect">
            <a:avLst/>
          </a:prstGeom>
          <a:noFill/>
          <a:ln>
            <a:noFill/>
          </a:ln>
        </p:spPr>
      </p:sp>
      <p:sp>
        <p:nvSpPr>
          <p:cNvPr id="68" name="Google Shape;68;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9" name="Google Shape;69;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MX"/>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1.png"/><Relationship Id="rId5" Type="http://schemas.openxmlformats.org/officeDocument/2006/relationships/image" Target="../media/image20.png"/><Relationship Id="rId6" Type="http://schemas.openxmlformats.org/officeDocument/2006/relationships/image" Target="../media/image15.jpg"/><Relationship Id="rId7"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6.png"/><Relationship Id="rId5"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9.jpg"/><Relationship Id="rId4" Type="http://schemas.openxmlformats.org/officeDocument/2006/relationships/image" Target="../media/image18.jp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8.jp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zotero.org/google-docs/?z07Oqe" TargetMode="External"/><Relationship Id="rId4" Type="http://schemas.openxmlformats.org/officeDocument/2006/relationships/hyperlink" Target="https://www.zotero.org/google-docs/?z07Oqe" TargetMode="External"/><Relationship Id="rId5" Type="http://schemas.openxmlformats.org/officeDocument/2006/relationships/hyperlink" Target="https://www.zotero.org/google-docs/?z07Oqe" TargetMode="External"/><Relationship Id="rId6" Type="http://schemas.openxmlformats.org/officeDocument/2006/relationships/hyperlink" Target="https://www.zotero.org/google-docs/?z07Oqe" TargetMode="External"/><Relationship Id="rId7"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4.gif"/><Relationship Id="rId5"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6.jpg"/><Relationship Id="rId5"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1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30.png"/><Relationship Id="rId11" Type="http://schemas.openxmlformats.org/officeDocument/2006/relationships/image" Target="../media/image25.jpg"/><Relationship Id="rId10" Type="http://schemas.openxmlformats.org/officeDocument/2006/relationships/image" Target="../media/image19.png"/><Relationship Id="rId9" Type="http://schemas.openxmlformats.org/officeDocument/2006/relationships/image" Target="../media/image33.png"/><Relationship Id="rId5" Type="http://schemas.openxmlformats.org/officeDocument/2006/relationships/image" Target="../media/image7.png"/><Relationship Id="rId6" Type="http://schemas.openxmlformats.org/officeDocument/2006/relationships/image" Target="../media/image5.png"/><Relationship Id="rId7" Type="http://schemas.openxmlformats.org/officeDocument/2006/relationships/image" Target="../media/image26.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9.jpg"/><Relationship Id="rId5" Type="http://schemas.openxmlformats.org/officeDocument/2006/relationships/image" Target="../media/image3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3"/>
          <p:cNvPicPr preferRelativeResize="0"/>
          <p:nvPr/>
        </p:nvPicPr>
        <p:blipFill rotWithShape="1">
          <a:blip r:embed="rId3">
            <a:alphaModFix/>
          </a:blip>
          <a:srcRect b="0" l="0" r="0" t="0"/>
          <a:stretch/>
        </p:blipFill>
        <p:spPr>
          <a:xfrm>
            <a:off x="2" y="2710451"/>
            <a:ext cx="18306537" cy="4282010"/>
          </a:xfrm>
          <a:prstGeom prst="rect">
            <a:avLst/>
          </a:prstGeom>
          <a:noFill/>
          <a:ln>
            <a:noFill/>
          </a:ln>
        </p:spPr>
      </p:pic>
      <p:sp>
        <p:nvSpPr>
          <p:cNvPr id="89" name="Google Shape;89;p13"/>
          <p:cNvSpPr txBox="1"/>
          <p:nvPr/>
        </p:nvSpPr>
        <p:spPr>
          <a:xfrm>
            <a:off x="1360526" y="3206152"/>
            <a:ext cx="16172100" cy="2589600"/>
          </a:xfrm>
          <a:prstGeom prst="rect">
            <a:avLst/>
          </a:prstGeom>
          <a:noFill/>
          <a:ln>
            <a:noFill/>
          </a:ln>
        </p:spPr>
        <p:txBody>
          <a:bodyPr anchorCtr="0" anchor="ctr" bIns="68575" lIns="137150" spcFirstLastPara="1" rIns="137150" wrap="square" tIns="68575">
            <a:noAutofit/>
          </a:bodyPr>
          <a:lstStyle/>
          <a:p>
            <a:pPr indent="0" lvl="0" marL="0" marR="0" rtl="0" algn="ctr">
              <a:lnSpc>
                <a:spcPct val="90000"/>
              </a:lnSpc>
              <a:spcBef>
                <a:spcPts val="0"/>
              </a:spcBef>
              <a:spcAft>
                <a:spcPts val="0"/>
              </a:spcAft>
              <a:buClr>
                <a:schemeClr val="dk1"/>
              </a:buClr>
              <a:buSzPts val="5400"/>
              <a:buFont typeface="Calibri"/>
              <a:buNone/>
            </a:pPr>
            <a:r>
              <a:t/>
            </a:r>
            <a:endParaRPr b="1" i="0" sz="4600" u="none" cap="none" strike="noStrike">
              <a:solidFill>
                <a:schemeClr val="lt1"/>
              </a:solidFill>
              <a:latin typeface="Times New Roman"/>
              <a:ea typeface="Times New Roman"/>
              <a:cs typeface="Times New Roman"/>
              <a:sym typeface="Times New Roman"/>
            </a:endParaRPr>
          </a:p>
        </p:txBody>
      </p:sp>
      <p:pic>
        <p:nvPicPr>
          <p:cNvPr descr="Logotipo - UNTRM" id="90" name="Google Shape;90;p13"/>
          <p:cNvPicPr preferRelativeResize="0"/>
          <p:nvPr/>
        </p:nvPicPr>
        <p:blipFill rotWithShape="1">
          <a:blip r:embed="rId4">
            <a:alphaModFix/>
          </a:blip>
          <a:srcRect b="0" l="0" r="0" t="0"/>
          <a:stretch/>
        </p:blipFill>
        <p:spPr>
          <a:xfrm>
            <a:off x="473615" y="302638"/>
            <a:ext cx="7755985" cy="2283370"/>
          </a:xfrm>
          <a:prstGeom prst="rect">
            <a:avLst/>
          </a:prstGeom>
          <a:noFill/>
          <a:ln>
            <a:noFill/>
          </a:ln>
        </p:spPr>
      </p:pic>
      <p:sp>
        <p:nvSpPr>
          <p:cNvPr id="91" name="Google Shape;91;p13"/>
          <p:cNvSpPr txBox="1"/>
          <p:nvPr/>
        </p:nvSpPr>
        <p:spPr>
          <a:xfrm>
            <a:off x="17682519" y="9752714"/>
            <a:ext cx="55659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chemeClr val="lt1"/>
                </a:solidFill>
                <a:latin typeface="Georgia"/>
                <a:ea typeface="Georgia"/>
                <a:cs typeface="Georgia"/>
                <a:sym typeface="Georgia"/>
              </a:rPr>
              <a:t>1</a:t>
            </a:r>
            <a:endParaRPr b="1" i="0" sz="2400" u="none" cap="none" strike="noStrike">
              <a:solidFill>
                <a:schemeClr val="lt1"/>
              </a:solidFill>
              <a:latin typeface="Georgia"/>
              <a:ea typeface="Georgia"/>
              <a:cs typeface="Georgia"/>
              <a:sym typeface="Georgia"/>
            </a:endParaRPr>
          </a:p>
        </p:txBody>
      </p:sp>
      <p:grpSp>
        <p:nvGrpSpPr>
          <p:cNvPr id="92" name="Google Shape;92;p13"/>
          <p:cNvGrpSpPr/>
          <p:nvPr/>
        </p:nvGrpSpPr>
        <p:grpSpPr>
          <a:xfrm>
            <a:off x="0" y="9637770"/>
            <a:ext cx="18288000" cy="649224"/>
            <a:chOff x="0" y="6425184"/>
            <a:chExt cx="12192000" cy="432816"/>
          </a:xfrm>
        </p:grpSpPr>
        <p:pic>
          <p:nvPicPr>
            <p:cNvPr id="93" name="Google Shape;93;p13"/>
            <p:cNvPicPr preferRelativeResize="0"/>
            <p:nvPr/>
          </p:nvPicPr>
          <p:blipFill rotWithShape="1">
            <a:blip r:embed="rId5">
              <a:alphaModFix/>
            </a:blip>
            <a:srcRect b="0" l="0" r="0" t="0"/>
            <a:stretch/>
          </p:blipFill>
          <p:spPr>
            <a:xfrm>
              <a:off x="0" y="6425184"/>
              <a:ext cx="12192000" cy="432816"/>
            </a:xfrm>
            <a:prstGeom prst="rect">
              <a:avLst/>
            </a:prstGeom>
            <a:noFill/>
            <a:ln>
              <a:noFill/>
            </a:ln>
          </p:spPr>
        </p:pic>
        <p:sp>
          <p:nvSpPr>
            <p:cNvPr id="94" name="Google Shape;94;p13"/>
            <p:cNvSpPr txBox="1"/>
            <p:nvPr/>
          </p:nvSpPr>
          <p:spPr>
            <a:xfrm>
              <a:off x="11688417" y="6472315"/>
              <a:ext cx="3710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chemeClr val="lt1"/>
                  </a:solidFill>
                  <a:latin typeface="Georgia"/>
                  <a:ea typeface="Georgia"/>
                  <a:cs typeface="Georgia"/>
                  <a:sym typeface="Georgia"/>
                </a:rPr>
                <a:t>1</a:t>
              </a:r>
              <a:endParaRPr b="1" i="0" sz="2400" u="none" cap="none" strike="noStrike">
                <a:solidFill>
                  <a:schemeClr val="lt1"/>
                </a:solidFill>
                <a:latin typeface="Georgia"/>
                <a:ea typeface="Georgia"/>
                <a:cs typeface="Georgia"/>
                <a:sym typeface="Georgia"/>
              </a:endParaRPr>
            </a:p>
          </p:txBody>
        </p:sp>
      </p:grpSp>
      <p:sp>
        <p:nvSpPr>
          <p:cNvPr id="95" name="Google Shape;95;p13"/>
          <p:cNvSpPr txBox="1"/>
          <p:nvPr/>
        </p:nvSpPr>
        <p:spPr>
          <a:xfrm>
            <a:off x="-128023" y="8361675"/>
            <a:ext cx="5920500" cy="1293000"/>
          </a:xfrm>
          <a:prstGeom prst="rect">
            <a:avLst/>
          </a:prstGeom>
          <a:noFill/>
          <a:ln>
            <a:noFill/>
          </a:ln>
        </p:spPr>
        <p:txBody>
          <a:bodyPr anchorCtr="0" anchor="t" bIns="45700" lIns="91425" spcFirstLastPara="1" rIns="91425" wrap="square" tIns="45700">
            <a:spAutoFit/>
          </a:bodyPr>
          <a:lstStyle/>
          <a:p>
            <a:pPr indent="-400050" lvl="0" marL="914400" marR="0" rtl="0" algn="l">
              <a:lnSpc>
                <a:spcPct val="100000"/>
              </a:lnSpc>
              <a:spcBef>
                <a:spcPts val="0"/>
              </a:spcBef>
              <a:spcAft>
                <a:spcPts val="0"/>
              </a:spcAft>
              <a:buClr>
                <a:schemeClr val="dk1"/>
              </a:buClr>
              <a:buSzPts val="2700"/>
              <a:buFont typeface="Times New Roman"/>
              <a:buChar char="●"/>
            </a:pPr>
            <a:r>
              <a:rPr b="1" i="0" lang="es-MX" sz="2400" u="none" cap="none" strike="noStrike">
                <a:solidFill>
                  <a:schemeClr val="dk1"/>
                </a:solidFill>
                <a:latin typeface="Times New Roman"/>
                <a:ea typeface="Times New Roman"/>
                <a:cs typeface="Times New Roman"/>
                <a:sym typeface="Times New Roman"/>
              </a:rPr>
              <a:t>Bustamante Lopez</a:t>
            </a:r>
            <a:r>
              <a:rPr b="1" lang="es-MX" sz="2400">
                <a:solidFill>
                  <a:schemeClr val="dk1"/>
                </a:solidFill>
                <a:latin typeface="Times New Roman"/>
                <a:ea typeface="Times New Roman"/>
                <a:cs typeface="Times New Roman"/>
                <a:sym typeface="Times New Roman"/>
              </a:rPr>
              <a:t>, </a:t>
            </a:r>
            <a:r>
              <a:rPr b="1" i="0" lang="es-MX" sz="2400" u="none" cap="none" strike="noStrike">
                <a:solidFill>
                  <a:schemeClr val="dk1"/>
                </a:solidFill>
                <a:latin typeface="Times New Roman"/>
                <a:ea typeface="Times New Roman"/>
                <a:cs typeface="Times New Roman"/>
                <a:sym typeface="Times New Roman"/>
              </a:rPr>
              <a:t>Noelia Patricia.</a:t>
            </a:r>
            <a:endParaRPr b="1" i="0" sz="2400" u="none" cap="none" strike="noStrike">
              <a:solidFill>
                <a:schemeClr val="dk1"/>
              </a:solidFill>
              <a:latin typeface="Times New Roman"/>
              <a:ea typeface="Times New Roman"/>
              <a:cs typeface="Times New Roman"/>
              <a:sym typeface="Times New Roman"/>
            </a:endParaRPr>
          </a:p>
          <a:p>
            <a:pPr indent="-381000" lvl="0" marL="914400" marR="0" rtl="0" algn="l">
              <a:lnSpc>
                <a:spcPct val="100000"/>
              </a:lnSpc>
              <a:spcBef>
                <a:spcPts val="0"/>
              </a:spcBef>
              <a:spcAft>
                <a:spcPts val="0"/>
              </a:spcAft>
              <a:buClr>
                <a:schemeClr val="dk1"/>
              </a:buClr>
              <a:buSzPts val="2400"/>
              <a:buFont typeface="Times New Roman"/>
              <a:buChar char="●"/>
            </a:pPr>
            <a:r>
              <a:rPr b="1" lang="es-MX" sz="2400">
                <a:solidFill>
                  <a:schemeClr val="dk1"/>
                </a:solidFill>
                <a:latin typeface="Times New Roman"/>
                <a:ea typeface="Times New Roman"/>
                <a:cs typeface="Times New Roman"/>
                <a:sym typeface="Times New Roman"/>
              </a:rPr>
              <a:t>Grandez Castro, Briyan Eliseo.</a:t>
            </a:r>
            <a:endParaRPr b="1" sz="2400">
              <a:solidFill>
                <a:schemeClr val="dk1"/>
              </a:solidFill>
              <a:latin typeface="Times New Roman"/>
              <a:ea typeface="Times New Roman"/>
              <a:cs typeface="Times New Roman"/>
              <a:sym typeface="Times New Roman"/>
            </a:endParaRPr>
          </a:p>
          <a:p>
            <a:pPr indent="-400050" lvl="0" marL="914400" marR="0" rtl="0" algn="l">
              <a:lnSpc>
                <a:spcPct val="100000"/>
              </a:lnSpc>
              <a:spcBef>
                <a:spcPts val="0"/>
              </a:spcBef>
              <a:spcAft>
                <a:spcPts val="0"/>
              </a:spcAft>
              <a:buClr>
                <a:schemeClr val="dk1"/>
              </a:buClr>
              <a:buSzPts val="2700"/>
              <a:buFont typeface="Times New Roman"/>
              <a:buChar char="●"/>
            </a:pPr>
            <a:r>
              <a:rPr b="1" lang="es-MX" sz="2400">
                <a:solidFill>
                  <a:schemeClr val="dk1"/>
                </a:solidFill>
                <a:latin typeface="Times New Roman"/>
                <a:ea typeface="Times New Roman"/>
                <a:cs typeface="Times New Roman"/>
                <a:sym typeface="Times New Roman"/>
              </a:rPr>
              <a:t>Lopez Ollaguez, Michel Johh</a:t>
            </a:r>
            <a:r>
              <a:rPr b="1" i="0" lang="es-MX" sz="2400" u="none" cap="none" strike="noStrike">
                <a:solidFill>
                  <a:schemeClr val="dk1"/>
                </a:solidFill>
                <a:latin typeface="Times New Roman"/>
                <a:ea typeface="Times New Roman"/>
                <a:cs typeface="Times New Roman"/>
                <a:sym typeface="Times New Roman"/>
              </a:rPr>
              <a:t>.</a:t>
            </a:r>
            <a:endParaRPr b="1" i="0" sz="2400" u="none" cap="none" strike="noStrike">
              <a:solidFill>
                <a:schemeClr val="dk1"/>
              </a:solidFill>
              <a:latin typeface="Times New Roman"/>
              <a:ea typeface="Times New Roman"/>
              <a:cs typeface="Times New Roman"/>
              <a:sym typeface="Times New Roman"/>
            </a:endParaRPr>
          </a:p>
        </p:txBody>
      </p:sp>
      <p:sp>
        <p:nvSpPr>
          <p:cNvPr id="96" name="Google Shape;96;p13"/>
          <p:cNvSpPr txBox="1"/>
          <p:nvPr/>
        </p:nvSpPr>
        <p:spPr>
          <a:xfrm>
            <a:off x="408781" y="7883880"/>
            <a:ext cx="1982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chemeClr val="dk1"/>
                </a:solidFill>
                <a:latin typeface="Times New Roman"/>
                <a:ea typeface="Times New Roman"/>
                <a:cs typeface="Times New Roman"/>
                <a:sym typeface="Times New Roman"/>
              </a:rPr>
              <a:t>Presented by:</a:t>
            </a:r>
            <a:endParaRPr b="0" i="0" sz="1400" u="none" cap="none" strike="noStrike">
              <a:solidFill>
                <a:srgbClr val="000000"/>
              </a:solidFill>
              <a:latin typeface="Arial"/>
              <a:ea typeface="Arial"/>
              <a:cs typeface="Arial"/>
              <a:sym typeface="Arial"/>
            </a:endParaRPr>
          </a:p>
        </p:txBody>
      </p:sp>
      <p:sp>
        <p:nvSpPr>
          <p:cNvPr id="97" name="Google Shape;97;p13"/>
          <p:cNvSpPr txBox="1"/>
          <p:nvPr/>
        </p:nvSpPr>
        <p:spPr>
          <a:xfrm>
            <a:off x="12693322" y="7883880"/>
            <a:ext cx="5117599" cy="66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0" i="0" lang="es-MX" sz="2800" u="none" cap="none" strike="noStrike">
                <a:solidFill>
                  <a:schemeClr val="dk1"/>
                </a:solidFill>
                <a:highlight>
                  <a:schemeClr val="lt1"/>
                </a:highlight>
                <a:latin typeface="Times New Roman"/>
                <a:ea typeface="Times New Roman"/>
                <a:cs typeface="Times New Roman"/>
                <a:sym typeface="Times New Roman"/>
              </a:rPr>
              <a:t>PRODUCCIÓN Y TECNOLOGÍA DE SEMILLAS</a:t>
            </a:r>
            <a:endParaRPr b="1" i="0" sz="5400" u="none" cap="none" strike="noStrike">
              <a:solidFill>
                <a:schemeClr val="dk1"/>
              </a:solidFill>
              <a:highlight>
                <a:schemeClr val="lt1"/>
              </a:highlight>
              <a:latin typeface="Times New Roman"/>
              <a:ea typeface="Times New Roman"/>
              <a:cs typeface="Times New Roman"/>
              <a:sym typeface="Times New Roman"/>
            </a:endParaRPr>
          </a:p>
        </p:txBody>
      </p:sp>
      <p:sp>
        <p:nvSpPr>
          <p:cNvPr id="98" name="Google Shape;98;p13"/>
          <p:cNvSpPr txBox="1"/>
          <p:nvPr/>
        </p:nvSpPr>
        <p:spPr>
          <a:xfrm>
            <a:off x="1737574" y="3599485"/>
            <a:ext cx="15189900" cy="2200572"/>
          </a:xfrm>
          <a:prstGeom prst="rect">
            <a:avLst/>
          </a:prstGeom>
          <a:noFill/>
          <a:ln>
            <a:noFill/>
          </a:ln>
        </p:spPr>
        <p:txBody>
          <a:bodyPr anchorCtr="0" anchor="t" bIns="91425" lIns="91425" spcFirstLastPara="1" rIns="91425" wrap="square" tIns="91425">
            <a:spAutoFit/>
          </a:bodyPr>
          <a:lstStyle/>
          <a:p>
            <a:pPr indent="0" lvl="0" marL="0" marR="0" rtl="0" algn="ctr">
              <a:lnSpc>
                <a:spcPct val="150000"/>
              </a:lnSpc>
              <a:spcBef>
                <a:spcPts val="1200"/>
              </a:spcBef>
              <a:spcAft>
                <a:spcPts val="1200"/>
              </a:spcAft>
              <a:buClr>
                <a:schemeClr val="dk1"/>
              </a:buClr>
              <a:buSzPts val="1100"/>
              <a:buFont typeface="Arial"/>
              <a:buNone/>
            </a:pPr>
            <a:r>
              <a:rPr b="1" i="0" lang="es-MX" sz="3700" u="none" cap="none" strike="noStrike">
                <a:solidFill>
                  <a:schemeClr val="lt1"/>
                </a:solidFill>
                <a:latin typeface="Times New Roman"/>
                <a:ea typeface="Times New Roman"/>
                <a:cs typeface="Times New Roman"/>
                <a:sym typeface="Times New Roman"/>
              </a:rPr>
              <a:t>Efecto de la exposición a radiación ultravioleta (UV-C) sobre la imbibición y germinación de semillas de espinaca </a:t>
            </a:r>
            <a:r>
              <a:rPr b="1" i="1" lang="es-MX" sz="3700" u="none" cap="none" strike="noStrike">
                <a:solidFill>
                  <a:schemeClr val="lt1"/>
                </a:solidFill>
                <a:latin typeface="Times New Roman"/>
                <a:ea typeface="Times New Roman"/>
                <a:cs typeface="Times New Roman"/>
                <a:sym typeface="Times New Roman"/>
              </a:rPr>
              <a:t>(Spinacia oleracea)</a:t>
            </a:r>
            <a:endParaRPr b="1" i="0" sz="5700" u="none" cap="none" strike="noStrike">
              <a:solidFill>
                <a:schemeClr val="lt1"/>
              </a:solidFill>
              <a:latin typeface="Times New Roman"/>
              <a:ea typeface="Times New Roman"/>
              <a:cs typeface="Times New Roman"/>
              <a:sym typeface="Times New Roman"/>
            </a:endParaRPr>
          </a:p>
        </p:txBody>
      </p:sp>
      <p:pic>
        <p:nvPicPr>
          <p:cNvPr descr="Escuela Profesional de Ingeniería Agrónoma - UNTRM - YouTube" id="99" name="Google Shape;99;p13"/>
          <p:cNvPicPr preferRelativeResize="0"/>
          <p:nvPr/>
        </p:nvPicPr>
        <p:blipFill rotWithShape="1">
          <a:blip r:embed="rId6">
            <a:alphaModFix/>
          </a:blip>
          <a:srcRect b="0" l="0" r="0" t="0"/>
          <a:stretch/>
        </p:blipFill>
        <p:spPr>
          <a:xfrm>
            <a:off x="15351428" y="295902"/>
            <a:ext cx="2331091" cy="2281110"/>
          </a:xfrm>
          <a:prstGeom prst="rect">
            <a:avLst/>
          </a:prstGeom>
          <a:noFill/>
          <a:ln>
            <a:noFill/>
          </a:ln>
        </p:spPr>
      </p:pic>
      <p:pic>
        <p:nvPicPr>
          <p:cNvPr descr="No hay ninguna descripción de la foto disponible." id="100" name="Google Shape;100;p13"/>
          <p:cNvPicPr preferRelativeResize="0"/>
          <p:nvPr/>
        </p:nvPicPr>
        <p:blipFill rotWithShape="1">
          <a:blip r:embed="rId7">
            <a:alphaModFix/>
          </a:blip>
          <a:srcRect b="39775" l="15264" r="16126" t="2287"/>
          <a:stretch/>
        </p:blipFill>
        <p:spPr>
          <a:xfrm>
            <a:off x="11991238" y="223243"/>
            <a:ext cx="2940282" cy="2482903"/>
          </a:xfrm>
          <a:prstGeom prst="rect">
            <a:avLst/>
          </a:prstGeom>
          <a:noFill/>
          <a:ln>
            <a:noFill/>
          </a:ln>
        </p:spPr>
      </p:pic>
      <p:sp>
        <p:nvSpPr>
          <p:cNvPr id="101" name="Google Shape;101;p13"/>
          <p:cNvSpPr txBox="1"/>
          <p:nvPr/>
        </p:nvSpPr>
        <p:spPr>
          <a:xfrm>
            <a:off x="13152360" y="6366565"/>
            <a:ext cx="5582237" cy="55955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2000"/>
              <a:buFont typeface="Arial"/>
              <a:buNone/>
            </a:pPr>
            <a:r>
              <a:rPr b="1" i="0" lang="es-MX" sz="2000" u="none" cap="none" strike="noStrike">
                <a:solidFill>
                  <a:schemeClr val="lt1"/>
                </a:solidFill>
                <a:latin typeface="Georgia"/>
                <a:ea typeface="Georgia"/>
                <a:cs typeface="Georgia"/>
                <a:sym typeface="Georgia"/>
              </a:rPr>
              <a:t>Docente: FLAVIO LOZANO ISLA</a:t>
            </a:r>
            <a:endParaRPr/>
          </a:p>
        </p:txBody>
      </p:sp>
      <p:sp>
        <p:nvSpPr>
          <p:cNvPr id="102" name="Google Shape;102;p13"/>
          <p:cNvSpPr txBox="1"/>
          <p:nvPr/>
        </p:nvSpPr>
        <p:spPr>
          <a:xfrm>
            <a:off x="408781" y="6976807"/>
            <a:ext cx="17847486"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MX" sz="2800" u="none" cap="none" strike="noStrike">
                <a:solidFill>
                  <a:srgbClr val="000000"/>
                </a:solidFill>
                <a:latin typeface="Georgia"/>
                <a:ea typeface="Georgia"/>
                <a:cs typeface="Georgia"/>
                <a:sym typeface="Georgia"/>
              </a:rPr>
              <a:t>Ingeniería Agrónoma, Facultad de Ingeniería y Ciencias Agrarias, Universidad Nacional Toribio Rodríguez de Mendoza De Amazonas (UNTRM), Perú.</a:t>
            </a:r>
            <a:endParaRPr/>
          </a:p>
        </p:txBody>
      </p:sp>
      <p:sp>
        <p:nvSpPr>
          <p:cNvPr id="103" name="Google Shape;103;p13"/>
          <p:cNvSpPr txBox="1"/>
          <p:nvPr/>
        </p:nvSpPr>
        <p:spPr>
          <a:xfrm>
            <a:off x="5912625" y="8345575"/>
            <a:ext cx="5582100" cy="969600"/>
          </a:xfrm>
          <a:prstGeom prst="rect">
            <a:avLst/>
          </a:prstGeom>
          <a:noFill/>
          <a:ln>
            <a:noFill/>
          </a:ln>
        </p:spPr>
        <p:txBody>
          <a:bodyPr anchorCtr="0" anchor="t" bIns="91425" lIns="91425" spcFirstLastPara="1" rIns="91425" wrap="square" tIns="91425">
            <a:spAutoFit/>
          </a:bodyPr>
          <a:lstStyle/>
          <a:p>
            <a:pPr indent="-400050" lvl="0" marL="914400" rtl="0" algn="l">
              <a:spcBef>
                <a:spcPts val="0"/>
              </a:spcBef>
              <a:spcAft>
                <a:spcPts val="0"/>
              </a:spcAft>
              <a:buClr>
                <a:schemeClr val="dk1"/>
              </a:buClr>
              <a:buSzPts val="2700"/>
              <a:buFont typeface="Times New Roman"/>
              <a:buChar char="●"/>
            </a:pPr>
            <a:r>
              <a:rPr b="1" lang="es-MX" sz="2400">
                <a:solidFill>
                  <a:schemeClr val="dk1"/>
                </a:solidFill>
                <a:latin typeface="Times New Roman"/>
                <a:ea typeface="Times New Roman"/>
                <a:cs typeface="Times New Roman"/>
                <a:sym typeface="Times New Roman"/>
              </a:rPr>
              <a:t>Vasquez Barbosa, Erick Percy</a:t>
            </a:r>
            <a:endParaRPr b="1" sz="2400">
              <a:solidFill>
                <a:schemeClr val="dk1"/>
              </a:solidFill>
              <a:latin typeface="Times New Roman"/>
              <a:ea typeface="Times New Roman"/>
              <a:cs typeface="Times New Roman"/>
              <a:sym typeface="Times New Roman"/>
            </a:endParaRPr>
          </a:p>
          <a:p>
            <a:pPr indent="-381000" lvl="0" marL="914400" rtl="0" algn="l">
              <a:spcBef>
                <a:spcPts val="0"/>
              </a:spcBef>
              <a:spcAft>
                <a:spcPts val="0"/>
              </a:spcAft>
              <a:buClr>
                <a:schemeClr val="dk1"/>
              </a:buClr>
              <a:buSzPts val="2400"/>
              <a:buFont typeface="Times New Roman"/>
              <a:buChar char="●"/>
            </a:pPr>
            <a:r>
              <a:rPr b="1" lang="es-MX" sz="2400">
                <a:solidFill>
                  <a:schemeClr val="dk1"/>
                </a:solidFill>
                <a:latin typeface="Times New Roman"/>
                <a:ea typeface="Times New Roman"/>
                <a:cs typeface="Times New Roman"/>
                <a:sym typeface="Times New Roman"/>
              </a:rPr>
              <a:t>Vilchez Bustamante, Erik Marcel</a:t>
            </a:r>
            <a:endParaRPr b="1" sz="2400">
              <a:solidFill>
                <a:schemeClr val="dk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2"/>
          <p:cNvSpPr txBox="1"/>
          <p:nvPr/>
        </p:nvSpPr>
        <p:spPr>
          <a:xfrm>
            <a:off x="758350" y="1428400"/>
            <a:ext cx="118503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lang="es-MX" sz="3200">
                <a:solidFill>
                  <a:schemeClr val="dk1"/>
                </a:solidFill>
                <a:latin typeface="Times New Roman"/>
                <a:ea typeface="Times New Roman"/>
                <a:cs typeface="Times New Roman"/>
                <a:sym typeface="Times New Roman"/>
              </a:rPr>
              <a:t>PORCENTAJE DE IMBIBICIÓN </a:t>
            </a:r>
            <a:r>
              <a:rPr b="1" lang="es-MX" sz="3200">
                <a:solidFill>
                  <a:schemeClr val="dk1"/>
                </a:solidFill>
                <a:latin typeface="Times New Roman"/>
                <a:ea typeface="Times New Roman"/>
                <a:cs typeface="Times New Roman"/>
                <a:sym typeface="Times New Roman"/>
              </a:rPr>
              <a:t>DESPUÉS</a:t>
            </a:r>
            <a:r>
              <a:rPr b="1" lang="es-MX" sz="3200">
                <a:solidFill>
                  <a:schemeClr val="dk1"/>
                </a:solidFill>
                <a:latin typeface="Times New Roman"/>
                <a:ea typeface="Times New Roman"/>
                <a:cs typeface="Times New Roman"/>
                <a:sym typeface="Times New Roman"/>
              </a:rPr>
              <a:t> DE 48 HORAS </a:t>
            </a:r>
            <a:endParaRPr b="1" i="0" sz="3200" u="none" cap="none" strike="noStrike">
              <a:solidFill>
                <a:schemeClr val="dk1"/>
              </a:solidFill>
              <a:latin typeface="Times New Roman"/>
              <a:ea typeface="Times New Roman"/>
              <a:cs typeface="Times New Roman"/>
              <a:sym typeface="Times New Roman"/>
            </a:endParaRPr>
          </a:p>
        </p:txBody>
      </p:sp>
      <p:grpSp>
        <p:nvGrpSpPr>
          <p:cNvPr id="225" name="Google Shape;225;p22"/>
          <p:cNvGrpSpPr/>
          <p:nvPr/>
        </p:nvGrpSpPr>
        <p:grpSpPr>
          <a:xfrm>
            <a:off x="0" y="9637770"/>
            <a:ext cx="18288000" cy="649224"/>
            <a:chOff x="0" y="6425184"/>
            <a:chExt cx="12192000" cy="432816"/>
          </a:xfrm>
        </p:grpSpPr>
        <p:pic>
          <p:nvPicPr>
            <p:cNvPr id="226" name="Google Shape;226;p22"/>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227" name="Google Shape;227;p22"/>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9</a:t>
              </a:r>
              <a:endParaRPr b="1" i="0" sz="2400" u="none" cap="none" strike="noStrike">
                <a:solidFill>
                  <a:schemeClr val="lt1"/>
                </a:solidFill>
                <a:latin typeface="Georgia"/>
                <a:ea typeface="Georgia"/>
                <a:cs typeface="Georgia"/>
                <a:sym typeface="Georgia"/>
              </a:endParaRPr>
            </a:p>
          </p:txBody>
        </p:sp>
      </p:grpSp>
      <p:sp>
        <p:nvSpPr>
          <p:cNvPr id="228" name="Google Shape;228;p22"/>
          <p:cNvSpPr txBox="1"/>
          <p:nvPr/>
        </p:nvSpPr>
        <p:spPr>
          <a:xfrm>
            <a:off x="7333525" y="208525"/>
            <a:ext cx="41016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600"/>
              <a:buFont typeface="Arial"/>
              <a:buNone/>
            </a:pPr>
            <a:r>
              <a:rPr b="1" lang="es-MX" sz="3600">
                <a:solidFill>
                  <a:schemeClr val="dk1"/>
                </a:solidFill>
                <a:latin typeface="Times New Roman"/>
                <a:ea typeface="Times New Roman"/>
                <a:cs typeface="Times New Roman"/>
                <a:sym typeface="Times New Roman"/>
              </a:rPr>
              <a:t>RESULTADOS</a:t>
            </a:r>
            <a:endParaRPr b="0" i="0" sz="3600" u="none" cap="none" strike="noStrike">
              <a:solidFill>
                <a:srgbClr val="000000"/>
              </a:solidFill>
              <a:latin typeface="Arial"/>
              <a:ea typeface="Arial"/>
              <a:cs typeface="Arial"/>
              <a:sym typeface="Arial"/>
            </a:endParaRPr>
          </a:p>
        </p:txBody>
      </p:sp>
      <p:pic>
        <p:nvPicPr>
          <p:cNvPr id="229" name="Google Shape;229;p22" title="imbibición.png"/>
          <p:cNvPicPr preferRelativeResize="0"/>
          <p:nvPr/>
        </p:nvPicPr>
        <p:blipFill>
          <a:blip r:embed="rId4">
            <a:alphaModFix/>
          </a:blip>
          <a:stretch>
            <a:fillRect/>
          </a:stretch>
        </p:blipFill>
        <p:spPr>
          <a:xfrm>
            <a:off x="7955367" y="2436274"/>
            <a:ext cx="10073633" cy="5712675"/>
          </a:xfrm>
          <a:prstGeom prst="rect">
            <a:avLst/>
          </a:prstGeom>
          <a:noFill/>
          <a:ln>
            <a:noFill/>
          </a:ln>
        </p:spPr>
      </p:pic>
      <p:pic>
        <p:nvPicPr>
          <p:cNvPr id="230" name="Google Shape;230;p22"/>
          <p:cNvPicPr preferRelativeResize="0"/>
          <p:nvPr/>
        </p:nvPicPr>
        <p:blipFill rotWithShape="1">
          <a:blip r:embed="rId5">
            <a:alphaModFix/>
          </a:blip>
          <a:srcRect b="0" l="-792" r="-792" t="0"/>
          <a:stretch/>
        </p:blipFill>
        <p:spPr>
          <a:xfrm>
            <a:off x="312425" y="4053975"/>
            <a:ext cx="7378774" cy="1164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3"/>
          <p:cNvPicPr preferRelativeResize="0"/>
          <p:nvPr/>
        </p:nvPicPr>
        <p:blipFill>
          <a:blip r:embed="rId3">
            <a:alphaModFix/>
          </a:blip>
          <a:stretch>
            <a:fillRect/>
          </a:stretch>
        </p:blipFill>
        <p:spPr>
          <a:xfrm>
            <a:off x="365000" y="1668375"/>
            <a:ext cx="8558426" cy="4868225"/>
          </a:xfrm>
          <a:prstGeom prst="rect">
            <a:avLst/>
          </a:prstGeom>
          <a:noFill/>
          <a:ln>
            <a:noFill/>
          </a:ln>
        </p:spPr>
      </p:pic>
      <p:sp>
        <p:nvSpPr>
          <p:cNvPr id="237" name="Google Shape;237;p23"/>
          <p:cNvSpPr txBox="1"/>
          <p:nvPr/>
        </p:nvSpPr>
        <p:spPr>
          <a:xfrm>
            <a:off x="365000" y="259980"/>
            <a:ext cx="105255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lang="es-MX" sz="3200">
                <a:solidFill>
                  <a:schemeClr val="dk1"/>
                </a:solidFill>
                <a:latin typeface="Times New Roman"/>
                <a:ea typeface="Times New Roman"/>
                <a:cs typeface="Times New Roman"/>
                <a:sym typeface="Times New Roman"/>
              </a:rPr>
              <a:t>RESULTADOS:</a:t>
            </a:r>
            <a:endParaRPr b="1" i="0" sz="3200" u="none" cap="none" strike="noStrike">
              <a:solidFill>
                <a:schemeClr val="dk1"/>
              </a:solidFill>
              <a:latin typeface="Times New Roman"/>
              <a:ea typeface="Times New Roman"/>
              <a:cs typeface="Times New Roman"/>
              <a:sym typeface="Times New Roman"/>
            </a:endParaRPr>
          </a:p>
        </p:txBody>
      </p:sp>
      <p:sp>
        <p:nvSpPr>
          <p:cNvPr id="238" name="Google Shape;238;p23"/>
          <p:cNvSpPr txBox="1"/>
          <p:nvPr/>
        </p:nvSpPr>
        <p:spPr>
          <a:xfrm>
            <a:off x="365000" y="1052775"/>
            <a:ext cx="915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800">
                <a:latin typeface="Times New Roman"/>
                <a:ea typeface="Times New Roman"/>
                <a:cs typeface="Times New Roman"/>
                <a:sym typeface="Times New Roman"/>
              </a:rPr>
              <a:t>Tiempo Medio de Germinación (MGT)</a:t>
            </a:r>
            <a:endParaRPr sz="2800">
              <a:latin typeface="Times New Roman"/>
              <a:ea typeface="Times New Roman"/>
              <a:cs typeface="Times New Roman"/>
              <a:sym typeface="Times New Roman"/>
            </a:endParaRPr>
          </a:p>
        </p:txBody>
      </p:sp>
      <p:sp>
        <p:nvSpPr>
          <p:cNvPr id="239" name="Google Shape;239;p23"/>
          <p:cNvSpPr txBox="1"/>
          <p:nvPr/>
        </p:nvSpPr>
        <p:spPr>
          <a:xfrm>
            <a:off x="9725525" y="1930050"/>
            <a:ext cx="1883400" cy="6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MX" sz="2800">
                <a:solidFill>
                  <a:schemeClr val="dk1"/>
                </a:solidFill>
                <a:latin typeface="Times New Roman"/>
                <a:ea typeface="Times New Roman"/>
                <a:cs typeface="Times New Roman"/>
                <a:sym typeface="Times New Roman"/>
              </a:rPr>
              <a:t>Análisis</a:t>
            </a:r>
            <a:r>
              <a:rPr lang="es-MX" sz="2800">
                <a:solidFill>
                  <a:schemeClr val="dk1"/>
                </a:solidFill>
                <a:latin typeface="Times New Roman"/>
                <a:ea typeface="Times New Roman"/>
                <a:cs typeface="Times New Roman"/>
                <a:sym typeface="Times New Roman"/>
              </a:rPr>
              <a:t>: </a:t>
            </a:r>
            <a:endParaRPr sz="2800">
              <a:solidFill>
                <a:schemeClr val="dk1"/>
              </a:solidFill>
              <a:latin typeface="Times New Roman"/>
              <a:ea typeface="Times New Roman"/>
              <a:cs typeface="Times New Roman"/>
              <a:sym typeface="Times New Roman"/>
            </a:endParaRPr>
          </a:p>
        </p:txBody>
      </p:sp>
      <p:pic>
        <p:nvPicPr>
          <p:cNvPr id="240" name="Google Shape;240;p23"/>
          <p:cNvPicPr preferRelativeResize="0"/>
          <p:nvPr/>
        </p:nvPicPr>
        <p:blipFill>
          <a:blip r:embed="rId4">
            <a:alphaModFix/>
          </a:blip>
          <a:stretch>
            <a:fillRect/>
          </a:stretch>
        </p:blipFill>
        <p:spPr>
          <a:xfrm>
            <a:off x="703850" y="6663925"/>
            <a:ext cx="6777700" cy="2008850"/>
          </a:xfrm>
          <a:prstGeom prst="rect">
            <a:avLst/>
          </a:prstGeom>
          <a:noFill/>
          <a:ln>
            <a:noFill/>
          </a:ln>
        </p:spPr>
      </p:pic>
      <p:sp>
        <p:nvSpPr>
          <p:cNvPr id="241" name="Google Shape;241;p23"/>
          <p:cNvSpPr txBox="1"/>
          <p:nvPr/>
        </p:nvSpPr>
        <p:spPr>
          <a:xfrm>
            <a:off x="9725525" y="2736300"/>
            <a:ext cx="7519800" cy="5787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MX" sz="2800">
                <a:solidFill>
                  <a:schemeClr val="dk1"/>
                </a:solidFill>
                <a:latin typeface="Times New Roman"/>
                <a:ea typeface="Times New Roman"/>
                <a:cs typeface="Times New Roman"/>
                <a:sym typeface="Times New Roman"/>
              </a:rPr>
              <a:t>Valor </a:t>
            </a:r>
            <a:r>
              <a:rPr lang="es-MX" sz="2800">
                <a:solidFill>
                  <a:schemeClr val="dk1"/>
                </a:solidFill>
                <a:latin typeface="Times New Roman"/>
                <a:ea typeface="Times New Roman"/>
                <a:cs typeface="Times New Roman"/>
                <a:sym typeface="Times New Roman"/>
              </a:rPr>
              <a:t>estadístico</a:t>
            </a:r>
            <a:r>
              <a:rPr lang="es-MX" sz="2800">
                <a:solidFill>
                  <a:schemeClr val="dk1"/>
                </a:solidFill>
                <a:latin typeface="Times New Roman"/>
                <a:ea typeface="Times New Roman"/>
                <a:cs typeface="Times New Roman"/>
                <a:sym typeface="Times New Roman"/>
              </a:rPr>
              <a:t> F y valor de probabilidad</a:t>
            </a:r>
            <a:endParaRPr sz="28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s-MX" sz="2800">
                <a:solidFill>
                  <a:schemeClr val="dk1"/>
                </a:solidFill>
                <a:latin typeface="Times New Roman"/>
                <a:ea typeface="Times New Roman"/>
                <a:cs typeface="Times New Roman"/>
                <a:sym typeface="Times New Roman"/>
              </a:rPr>
              <a:t>F(2,9) = 0.0553</a:t>
            </a:r>
            <a:endParaRPr b="1" sz="28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b="1" lang="es-MX" sz="2800">
                <a:solidFill>
                  <a:schemeClr val="dk1"/>
                </a:solidFill>
                <a:latin typeface="Times New Roman"/>
                <a:ea typeface="Times New Roman"/>
                <a:cs typeface="Times New Roman"/>
                <a:sym typeface="Times New Roman"/>
              </a:rPr>
              <a:t>p = 0.9466</a:t>
            </a:r>
            <a:endParaRPr b="1" sz="28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s-MX" sz="2800">
                <a:solidFill>
                  <a:schemeClr val="dk1"/>
                </a:solidFill>
                <a:latin typeface="Times New Roman"/>
                <a:ea typeface="Times New Roman"/>
                <a:cs typeface="Times New Roman"/>
                <a:sym typeface="Times New Roman"/>
              </a:rPr>
              <a:t>Todos los tratamientos muestran valores similares de MGT (alrededor de 2.8–2.9 días).</a:t>
            </a:r>
            <a:endParaRPr sz="28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s-MX" sz="2800">
                <a:solidFill>
                  <a:schemeClr val="dk1"/>
                </a:solidFill>
                <a:latin typeface="Times New Roman"/>
                <a:ea typeface="Times New Roman"/>
                <a:cs typeface="Times New Roman"/>
                <a:sym typeface="Times New Roman"/>
              </a:rPr>
              <a:t>La prueba ANOVA indica que no existen diferencias significativas (p &gt; 0.05) entre tratamientos.</a:t>
            </a:r>
            <a:endParaRPr sz="28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s-MX" sz="2800">
                <a:solidFill>
                  <a:schemeClr val="dk1"/>
                </a:solidFill>
                <a:latin typeface="Times New Roman"/>
                <a:ea typeface="Times New Roman"/>
                <a:cs typeface="Times New Roman"/>
                <a:sym typeface="Times New Roman"/>
              </a:rPr>
              <a:t>El tiempo necesario para que ocurra la germinación fue similar en todos los grupos.</a:t>
            </a:r>
            <a:endParaRPr sz="2800">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s-MX" sz="2800">
                <a:solidFill>
                  <a:schemeClr val="dk1"/>
                </a:solidFill>
                <a:latin typeface="Times New Roman"/>
                <a:ea typeface="Times New Roman"/>
                <a:cs typeface="Times New Roman"/>
                <a:sym typeface="Times New Roman"/>
              </a:rPr>
              <a:t>La exposición a UV-C no aceleró ni retrasó la germinación de forma estadísticamente significativa.</a:t>
            </a:r>
            <a:endParaRPr sz="2800">
              <a:solidFill>
                <a:schemeClr val="dk1"/>
              </a:solidFill>
              <a:latin typeface="Times New Roman"/>
              <a:ea typeface="Times New Roman"/>
              <a:cs typeface="Times New Roman"/>
              <a:sym typeface="Times New Roman"/>
            </a:endParaRPr>
          </a:p>
        </p:txBody>
      </p:sp>
      <p:grpSp>
        <p:nvGrpSpPr>
          <p:cNvPr id="242" name="Google Shape;242;p23"/>
          <p:cNvGrpSpPr/>
          <p:nvPr/>
        </p:nvGrpSpPr>
        <p:grpSpPr>
          <a:xfrm>
            <a:off x="0" y="9637770"/>
            <a:ext cx="18288000" cy="649224"/>
            <a:chOff x="0" y="6425184"/>
            <a:chExt cx="12192000" cy="432816"/>
          </a:xfrm>
        </p:grpSpPr>
        <p:pic>
          <p:nvPicPr>
            <p:cNvPr id="243" name="Google Shape;243;p23"/>
            <p:cNvPicPr preferRelativeResize="0"/>
            <p:nvPr/>
          </p:nvPicPr>
          <p:blipFill rotWithShape="1">
            <a:blip r:embed="rId5">
              <a:alphaModFix/>
            </a:blip>
            <a:srcRect b="0" l="0" r="0" t="0"/>
            <a:stretch/>
          </p:blipFill>
          <p:spPr>
            <a:xfrm>
              <a:off x="0" y="6425184"/>
              <a:ext cx="12192000" cy="432816"/>
            </a:xfrm>
            <a:prstGeom prst="rect">
              <a:avLst/>
            </a:prstGeom>
            <a:noFill/>
            <a:ln>
              <a:noFill/>
            </a:ln>
          </p:spPr>
        </p:pic>
        <p:sp>
          <p:nvSpPr>
            <p:cNvPr id="244" name="Google Shape;244;p23"/>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10</a:t>
              </a:r>
              <a:endParaRPr b="1" i="0" sz="2400" u="none" cap="none" strike="noStrike">
                <a:solidFill>
                  <a:schemeClr val="lt1"/>
                </a:solidFill>
                <a:latin typeface="Georgia"/>
                <a:ea typeface="Georgia"/>
                <a:cs typeface="Georgia"/>
                <a:sym typeface="Georgia"/>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pic>
        <p:nvPicPr>
          <p:cNvPr id="250" name="Google Shape;250;p24"/>
          <p:cNvPicPr preferRelativeResize="0"/>
          <p:nvPr/>
        </p:nvPicPr>
        <p:blipFill>
          <a:blip r:embed="rId3">
            <a:alphaModFix/>
          </a:blip>
          <a:stretch>
            <a:fillRect/>
          </a:stretch>
        </p:blipFill>
        <p:spPr>
          <a:xfrm>
            <a:off x="715900" y="2333100"/>
            <a:ext cx="9344875" cy="5362075"/>
          </a:xfrm>
          <a:prstGeom prst="rect">
            <a:avLst/>
          </a:prstGeom>
          <a:noFill/>
          <a:ln>
            <a:noFill/>
          </a:ln>
        </p:spPr>
      </p:pic>
      <p:sp>
        <p:nvSpPr>
          <p:cNvPr id="251" name="Google Shape;251;p24"/>
          <p:cNvSpPr txBox="1"/>
          <p:nvPr/>
        </p:nvSpPr>
        <p:spPr>
          <a:xfrm>
            <a:off x="816175" y="385305"/>
            <a:ext cx="105255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lang="es-MX" sz="3200">
                <a:solidFill>
                  <a:schemeClr val="dk1"/>
                </a:solidFill>
                <a:latin typeface="Times New Roman"/>
                <a:ea typeface="Times New Roman"/>
                <a:cs typeface="Times New Roman"/>
                <a:sym typeface="Times New Roman"/>
              </a:rPr>
              <a:t>RESULTADOS:</a:t>
            </a:r>
            <a:endParaRPr b="1" i="0" sz="3200" u="none" cap="none" strike="noStrike">
              <a:solidFill>
                <a:schemeClr val="dk1"/>
              </a:solidFill>
              <a:latin typeface="Times New Roman"/>
              <a:ea typeface="Times New Roman"/>
              <a:cs typeface="Times New Roman"/>
              <a:sym typeface="Times New Roman"/>
            </a:endParaRPr>
          </a:p>
        </p:txBody>
      </p:sp>
      <p:sp>
        <p:nvSpPr>
          <p:cNvPr id="252" name="Google Shape;252;p24"/>
          <p:cNvSpPr txBox="1"/>
          <p:nvPr/>
        </p:nvSpPr>
        <p:spPr>
          <a:xfrm>
            <a:off x="816175" y="1717500"/>
            <a:ext cx="494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800">
                <a:latin typeface="Times New Roman"/>
                <a:ea typeface="Times New Roman"/>
                <a:cs typeface="Times New Roman"/>
                <a:sym typeface="Times New Roman"/>
              </a:rPr>
              <a:t>Germinabilidad (GP)</a:t>
            </a:r>
            <a:endParaRPr sz="2800">
              <a:latin typeface="Times New Roman"/>
              <a:ea typeface="Times New Roman"/>
              <a:cs typeface="Times New Roman"/>
              <a:sym typeface="Times New Roman"/>
            </a:endParaRPr>
          </a:p>
        </p:txBody>
      </p:sp>
      <p:sp>
        <p:nvSpPr>
          <p:cNvPr id="253" name="Google Shape;253;p24"/>
          <p:cNvSpPr txBox="1"/>
          <p:nvPr/>
        </p:nvSpPr>
        <p:spPr>
          <a:xfrm>
            <a:off x="10182025" y="3077200"/>
            <a:ext cx="7935900" cy="1898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MX" sz="2800">
                <a:solidFill>
                  <a:schemeClr val="dk1"/>
                </a:solidFill>
                <a:latin typeface="Times New Roman"/>
                <a:ea typeface="Times New Roman"/>
                <a:cs typeface="Times New Roman"/>
                <a:sym typeface="Times New Roman"/>
              </a:rPr>
              <a:t>Análisis</a:t>
            </a:r>
            <a:r>
              <a:rPr lang="es-MX" sz="2800">
                <a:solidFill>
                  <a:schemeClr val="dk1"/>
                </a:solidFill>
                <a:latin typeface="Times New Roman"/>
                <a:ea typeface="Times New Roman"/>
                <a:cs typeface="Times New Roman"/>
                <a:sym typeface="Times New Roman"/>
              </a:rPr>
              <a:t>:  La germinabilidad fue similar en los tres tratamientos. No se observan diferencias estadísticas significativas entre tratamientos, todos tienen valores próximos.</a:t>
            </a:r>
            <a:endParaRPr sz="28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t/>
            </a:r>
            <a:endParaRPr sz="2800">
              <a:solidFill>
                <a:schemeClr val="dk1"/>
              </a:solidFill>
            </a:endParaRPr>
          </a:p>
          <a:p>
            <a:pPr indent="0" lvl="0" marL="0" rtl="0" algn="l">
              <a:spcBef>
                <a:spcPts val="1200"/>
              </a:spcBef>
              <a:spcAft>
                <a:spcPts val="0"/>
              </a:spcAft>
              <a:buNone/>
            </a:pPr>
            <a:r>
              <a:t/>
            </a:r>
            <a:endParaRPr sz="2800">
              <a:solidFill>
                <a:schemeClr val="dk1"/>
              </a:solidFill>
              <a:latin typeface="Calibri"/>
              <a:ea typeface="Calibri"/>
              <a:cs typeface="Calibri"/>
              <a:sym typeface="Calibri"/>
            </a:endParaRPr>
          </a:p>
        </p:txBody>
      </p:sp>
      <p:sp>
        <p:nvSpPr>
          <p:cNvPr id="254" name="Google Shape;254;p24"/>
          <p:cNvSpPr txBox="1"/>
          <p:nvPr/>
        </p:nvSpPr>
        <p:spPr>
          <a:xfrm>
            <a:off x="10182025" y="5317775"/>
            <a:ext cx="7795500" cy="2102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None/>
            </a:pPr>
            <a:r>
              <a:rPr lang="es-MX" sz="2800">
                <a:latin typeface="Times New Roman"/>
                <a:ea typeface="Times New Roman"/>
                <a:cs typeface="Times New Roman"/>
                <a:sym typeface="Times New Roman"/>
              </a:rPr>
              <a:t>La exposición a UV-C por 15 o 20 minutos no modificó la capacidad de germinación total de las semillas.</a:t>
            </a:r>
            <a:r>
              <a:rPr lang="es-MX" sz="2800">
                <a:latin typeface="Times New Roman"/>
                <a:ea typeface="Times New Roman"/>
                <a:cs typeface="Times New Roman"/>
                <a:sym typeface="Times New Roman"/>
              </a:rPr>
              <a:t>Éstas</a:t>
            </a:r>
            <a:r>
              <a:rPr lang="es-MX" sz="2800">
                <a:latin typeface="Times New Roman"/>
                <a:ea typeface="Times New Roman"/>
                <a:cs typeface="Times New Roman"/>
                <a:sym typeface="Times New Roman"/>
              </a:rPr>
              <a:t> mantuvieron su potencial germinativo independientemente del tratamiento.</a:t>
            </a:r>
            <a:endParaRPr sz="2800"/>
          </a:p>
        </p:txBody>
      </p:sp>
      <p:grpSp>
        <p:nvGrpSpPr>
          <p:cNvPr id="255" name="Google Shape;255;p24"/>
          <p:cNvGrpSpPr/>
          <p:nvPr/>
        </p:nvGrpSpPr>
        <p:grpSpPr>
          <a:xfrm>
            <a:off x="0" y="9637770"/>
            <a:ext cx="18288000" cy="649224"/>
            <a:chOff x="0" y="6425184"/>
            <a:chExt cx="12192000" cy="432816"/>
          </a:xfrm>
        </p:grpSpPr>
        <p:pic>
          <p:nvPicPr>
            <p:cNvPr id="256" name="Google Shape;256;p24"/>
            <p:cNvPicPr preferRelativeResize="0"/>
            <p:nvPr/>
          </p:nvPicPr>
          <p:blipFill rotWithShape="1">
            <a:blip r:embed="rId4">
              <a:alphaModFix/>
            </a:blip>
            <a:srcRect b="0" l="0" r="0" t="0"/>
            <a:stretch/>
          </p:blipFill>
          <p:spPr>
            <a:xfrm>
              <a:off x="0" y="6425184"/>
              <a:ext cx="12192000" cy="432816"/>
            </a:xfrm>
            <a:prstGeom prst="rect">
              <a:avLst/>
            </a:prstGeom>
            <a:noFill/>
            <a:ln>
              <a:noFill/>
            </a:ln>
          </p:spPr>
        </p:pic>
        <p:sp>
          <p:nvSpPr>
            <p:cNvPr id="257" name="Google Shape;257;p24"/>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11</a:t>
              </a:r>
              <a:endParaRPr b="1" i="0" sz="2400" u="none" cap="none" strike="noStrike">
                <a:solidFill>
                  <a:schemeClr val="lt1"/>
                </a:solidFill>
                <a:latin typeface="Georgia"/>
                <a:ea typeface="Georgia"/>
                <a:cs typeface="Georgia"/>
                <a:sym typeface="Georgia"/>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5"/>
          <p:cNvSpPr txBox="1"/>
          <p:nvPr/>
        </p:nvSpPr>
        <p:spPr>
          <a:xfrm>
            <a:off x="816175" y="385305"/>
            <a:ext cx="105255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lang="es-MX" sz="3200">
                <a:solidFill>
                  <a:schemeClr val="dk1"/>
                </a:solidFill>
                <a:latin typeface="Times New Roman"/>
                <a:ea typeface="Times New Roman"/>
                <a:cs typeface="Times New Roman"/>
                <a:sym typeface="Times New Roman"/>
              </a:rPr>
              <a:t>RESULTADOS:</a:t>
            </a:r>
            <a:endParaRPr b="1" i="0" sz="3200" u="none" cap="none" strike="noStrike">
              <a:solidFill>
                <a:schemeClr val="dk1"/>
              </a:solidFill>
              <a:latin typeface="Times New Roman"/>
              <a:ea typeface="Times New Roman"/>
              <a:cs typeface="Times New Roman"/>
              <a:sym typeface="Times New Roman"/>
            </a:endParaRPr>
          </a:p>
        </p:txBody>
      </p:sp>
      <p:grpSp>
        <p:nvGrpSpPr>
          <p:cNvPr id="264" name="Google Shape;264;p25"/>
          <p:cNvGrpSpPr/>
          <p:nvPr/>
        </p:nvGrpSpPr>
        <p:grpSpPr>
          <a:xfrm>
            <a:off x="0" y="9637770"/>
            <a:ext cx="18288000" cy="649224"/>
            <a:chOff x="0" y="6425184"/>
            <a:chExt cx="12192000" cy="432816"/>
          </a:xfrm>
        </p:grpSpPr>
        <p:pic>
          <p:nvPicPr>
            <p:cNvPr id="265" name="Google Shape;265;p25"/>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266" name="Google Shape;266;p25"/>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12</a:t>
              </a:r>
              <a:endParaRPr b="1" i="0" sz="2400" u="none" cap="none" strike="noStrike">
                <a:solidFill>
                  <a:schemeClr val="lt1"/>
                </a:solidFill>
                <a:latin typeface="Georgia"/>
                <a:ea typeface="Georgia"/>
                <a:cs typeface="Georgia"/>
                <a:sym typeface="Georgia"/>
              </a:endParaRPr>
            </a:p>
          </p:txBody>
        </p:sp>
      </p:grpSp>
      <p:pic>
        <p:nvPicPr>
          <p:cNvPr id="267" name="Google Shape;267;p25"/>
          <p:cNvPicPr preferRelativeResize="0"/>
          <p:nvPr/>
        </p:nvPicPr>
        <p:blipFill>
          <a:blip r:embed="rId4">
            <a:alphaModFix/>
          </a:blip>
          <a:stretch>
            <a:fillRect/>
          </a:stretch>
        </p:blipFill>
        <p:spPr>
          <a:xfrm>
            <a:off x="350900" y="2129431"/>
            <a:ext cx="9650350" cy="5340169"/>
          </a:xfrm>
          <a:prstGeom prst="rect">
            <a:avLst/>
          </a:prstGeom>
          <a:noFill/>
          <a:ln>
            <a:noFill/>
          </a:ln>
        </p:spPr>
      </p:pic>
      <p:sp>
        <p:nvSpPr>
          <p:cNvPr id="268" name="Google Shape;268;p25"/>
          <p:cNvSpPr txBox="1"/>
          <p:nvPr/>
        </p:nvSpPr>
        <p:spPr>
          <a:xfrm>
            <a:off x="816175" y="1303400"/>
            <a:ext cx="6778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MX" sz="2600">
                <a:latin typeface="Times New Roman"/>
                <a:ea typeface="Times New Roman"/>
                <a:cs typeface="Times New Roman"/>
                <a:sym typeface="Times New Roman"/>
              </a:rPr>
              <a:t>Porcentaje de Germinación (% Germinación)</a:t>
            </a:r>
            <a:endParaRPr sz="2600">
              <a:latin typeface="Times New Roman"/>
              <a:ea typeface="Times New Roman"/>
              <a:cs typeface="Times New Roman"/>
              <a:sym typeface="Times New Roman"/>
            </a:endParaRPr>
          </a:p>
        </p:txBody>
      </p:sp>
      <p:sp>
        <p:nvSpPr>
          <p:cNvPr id="269" name="Google Shape;269;p25"/>
          <p:cNvSpPr txBox="1"/>
          <p:nvPr/>
        </p:nvSpPr>
        <p:spPr>
          <a:xfrm>
            <a:off x="10063950" y="1888400"/>
            <a:ext cx="7995900" cy="3632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MX" sz="2800">
                <a:latin typeface="Times New Roman"/>
                <a:ea typeface="Times New Roman"/>
                <a:cs typeface="Times New Roman"/>
                <a:sym typeface="Times New Roman"/>
              </a:rPr>
              <a:t>Análisis</a:t>
            </a:r>
            <a:r>
              <a:rPr lang="es-MX" sz="2800">
                <a:latin typeface="Times New Roman"/>
                <a:ea typeface="Times New Roman"/>
                <a:cs typeface="Times New Roman"/>
                <a:sym typeface="Times New Roman"/>
              </a:rPr>
              <a:t>: </a:t>
            </a:r>
            <a:r>
              <a:rPr lang="es-MX" sz="2800">
                <a:latin typeface="Times New Roman"/>
                <a:ea typeface="Times New Roman"/>
                <a:cs typeface="Times New Roman"/>
                <a:sym typeface="Times New Roman"/>
              </a:rPr>
              <a:t>La germinación comenzó a notarse en el segundo día. El tratamiento “Control” mostró un leve incremento superior en germinación respecto a ambos  tratamientos expuestos a UV-C.</a:t>
            </a:r>
            <a:br>
              <a:rPr lang="es-MX" sz="2800">
                <a:latin typeface="Times New Roman"/>
                <a:ea typeface="Times New Roman"/>
                <a:cs typeface="Times New Roman"/>
                <a:sym typeface="Times New Roman"/>
              </a:rPr>
            </a:br>
            <a:r>
              <a:rPr lang="es-MX" sz="2800">
                <a:latin typeface="Times New Roman"/>
                <a:ea typeface="Times New Roman"/>
                <a:cs typeface="Times New Roman"/>
                <a:sym typeface="Times New Roman"/>
              </a:rPr>
              <a:t>Todos los tratamientos presentan valores similares de % germinación hacia el día 2, con pequeñas diferencias. El intervalo de error sugiere variabilidad entre repeticiones.</a:t>
            </a:r>
            <a:endParaRPr sz="2800">
              <a:latin typeface="Times New Roman"/>
              <a:ea typeface="Times New Roman"/>
              <a:cs typeface="Times New Roman"/>
              <a:sym typeface="Times New Roman"/>
            </a:endParaRPr>
          </a:p>
        </p:txBody>
      </p:sp>
      <p:sp>
        <p:nvSpPr>
          <p:cNvPr id="270" name="Google Shape;270;p25"/>
          <p:cNvSpPr txBox="1"/>
          <p:nvPr/>
        </p:nvSpPr>
        <p:spPr>
          <a:xfrm>
            <a:off x="10126650" y="5521100"/>
            <a:ext cx="7870500" cy="2834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MX" sz="2800">
                <a:solidFill>
                  <a:schemeClr val="dk1"/>
                </a:solidFill>
                <a:latin typeface="Times New Roman"/>
                <a:ea typeface="Times New Roman"/>
                <a:cs typeface="Times New Roman"/>
                <a:sym typeface="Times New Roman"/>
              </a:rPr>
              <a:t>Se puede observar que la radiacion UV_C (15min o 20 min) no muestra una gran diferencia visible repecto al tratamiento control, Incluso, se sugiere que la exposición podría haber afectado levemente la viabilidad de las semillas al reducir la germinación respecto al control.</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6"/>
          <p:cNvSpPr txBox="1"/>
          <p:nvPr/>
        </p:nvSpPr>
        <p:spPr>
          <a:xfrm>
            <a:off x="816175" y="385305"/>
            <a:ext cx="105255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lang="es-MX" sz="3200">
                <a:solidFill>
                  <a:schemeClr val="dk1"/>
                </a:solidFill>
                <a:latin typeface="Times New Roman"/>
                <a:ea typeface="Times New Roman"/>
                <a:cs typeface="Times New Roman"/>
                <a:sym typeface="Times New Roman"/>
              </a:rPr>
              <a:t>DISCUSIÓN</a:t>
            </a:r>
            <a:r>
              <a:rPr b="1" lang="es-MX" sz="3200">
                <a:solidFill>
                  <a:schemeClr val="dk1"/>
                </a:solidFill>
                <a:latin typeface="Times New Roman"/>
                <a:ea typeface="Times New Roman"/>
                <a:cs typeface="Times New Roman"/>
                <a:sym typeface="Times New Roman"/>
              </a:rPr>
              <a:t>:</a:t>
            </a:r>
            <a:endParaRPr b="1" i="0" sz="3200" u="none" cap="none" strike="noStrike">
              <a:solidFill>
                <a:schemeClr val="dk1"/>
              </a:solidFill>
              <a:latin typeface="Times New Roman"/>
              <a:ea typeface="Times New Roman"/>
              <a:cs typeface="Times New Roman"/>
              <a:sym typeface="Times New Roman"/>
            </a:endParaRPr>
          </a:p>
        </p:txBody>
      </p:sp>
      <p:grpSp>
        <p:nvGrpSpPr>
          <p:cNvPr id="277" name="Google Shape;277;p26"/>
          <p:cNvGrpSpPr/>
          <p:nvPr/>
        </p:nvGrpSpPr>
        <p:grpSpPr>
          <a:xfrm>
            <a:off x="0" y="9637770"/>
            <a:ext cx="18288000" cy="649224"/>
            <a:chOff x="0" y="6425184"/>
            <a:chExt cx="12192000" cy="432816"/>
          </a:xfrm>
        </p:grpSpPr>
        <p:pic>
          <p:nvPicPr>
            <p:cNvPr id="278" name="Google Shape;278;p26"/>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279" name="Google Shape;279;p26"/>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13</a:t>
              </a:r>
              <a:endParaRPr b="1" i="0" sz="2400" u="none" cap="none" strike="noStrike">
                <a:solidFill>
                  <a:schemeClr val="lt1"/>
                </a:solidFill>
                <a:latin typeface="Georgia"/>
                <a:ea typeface="Georgia"/>
                <a:cs typeface="Georgia"/>
                <a:sym typeface="Georgia"/>
              </a:endParaRPr>
            </a:p>
          </p:txBody>
        </p:sp>
      </p:grpSp>
      <p:sp>
        <p:nvSpPr>
          <p:cNvPr id="280" name="Google Shape;280;p26"/>
          <p:cNvSpPr txBox="1"/>
          <p:nvPr/>
        </p:nvSpPr>
        <p:spPr>
          <a:xfrm>
            <a:off x="431250" y="1807475"/>
            <a:ext cx="17425500" cy="60678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120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El estudio demostró que la exposición a luz UV-C (15 y 20 minutos) no generó cambios significativos en la germinación de semillas de espinaca respecto al control.</a:t>
            </a:r>
            <a:endParaRPr sz="2800">
              <a:solidFill>
                <a:schemeClr val="dk1"/>
              </a:solidFill>
              <a:latin typeface="Times New Roman"/>
              <a:ea typeface="Times New Roman"/>
              <a:cs typeface="Times New Roman"/>
              <a:sym typeface="Times New Roman"/>
            </a:endParaRPr>
          </a:p>
          <a:p>
            <a:pPr indent="-406400" lvl="0" marL="457200" rtl="0" algn="just">
              <a:lnSpc>
                <a:spcPct val="115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Aunque se observó una leve disminución numérica en los tratamientos irradiados, no hubo diferencias estadísticas.</a:t>
            </a:r>
            <a:endParaRPr sz="2800">
              <a:solidFill>
                <a:schemeClr val="dk1"/>
              </a:solidFill>
              <a:latin typeface="Times New Roman"/>
              <a:ea typeface="Times New Roman"/>
              <a:cs typeface="Times New Roman"/>
              <a:sym typeface="Times New Roman"/>
            </a:endParaRPr>
          </a:p>
          <a:p>
            <a:pPr indent="-406400" lvl="0" marL="457200" rtl="0" algn="just">
              <a:lnSpc>
                <a:spcPct val="115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Además, dado que todas las semillas pasaron por una imbibición de 48 horas, este paso pudo haber homogeneizado las condiciones fisiológicas de hidratación y atenuado los posibles efectos iniciales de la radiación UV-C.</a:t>
            </a:r>
            <a:endParaRPr sz="2800">
              <a:solidFill>
                <a:schemeClr val="dk1"/>
              </a:solidFill>
              <a:latin typeface="Times New Roman"/>
              <a:ea typeface="Times New Roman"/>
              <a:cs typeface="Times New Roman"/>
              <a:sym typeface="Times New Roman"/>
            </a:endParaRPr>
          </a:p>
          <a:p>
            <a:pPr indent="-406400" lvl="0" marL="457200" rtl="0" algn="just">
              <a:lnSpc>
                <a:spcPct val="115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Este tratamiento prolongado aseguró que las semillas iniciaran el proceso germinativo completamente hidratadas, lo cual podría haber atenuado cualquier efecto inicial de la radiación UV-C en la entrada de agua o en la ruptura de la cubierta.</a:t>
            </a:r>
            <a:endParaRPr sz="2800">
              <a:solidFill>
                <a:schemeClr val="dk1"/>
              </a:solidFill>
              <a:latin typeface="Times New Roman"/>
              <a:ea typeface="Times New Roman"/>
              <a:cs typeface="Times New Roman"/>
              <a:sym typeface="Times New Roman"/>
            </a:endParaRPr>
          </a:p>
          <a:p>
            <a:pPr indent="-406400" lvl="0" marL="457200" rtl="0" algn="just">
              <a:lnSpc>
                <a:spcPct val="115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Por ejemplo, Díaz-Leyva et al. (2017) hallaron que la irradiación de semillas de tomate con UV-C causó efectos negativos en la emergencia y en el número de plántulas normales.</a:t>
            </a:r>
            <a:endParaRPr sz="2800">
              <a:solidFill>
                <a:schemeClr val="dk1"/>
              </a:solidFill>
              <a:latin typeface="Times New Roman"/>
              <a:ea typeface="Times New Roman"/>
              <a:cs typeface="Times New Roman"/>
              <a:sym typeface="Times New Roman"/>
            </a:endParaRPr>
          </a:p>
          <a:p>
            <a:pPr indent="-406400" lvl="0" marL="457200" rtl="0" algn="just">
              <a:lnSpc>
                <a:spcPct val="115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De manera similar, Foroughbakhch-Pournavab et al. (2015) reportaron que la exposición a UV-C no alteró el porcentaje de germinación en trigo ni en girasol, pero redujo la germinación en soja</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7"/>
          <p:cNvSpPr txBox="1"/>
          <p:nvPr/>
        </p:nvSpPr>
        <p:spPr>
          <a:xfrm>
            <a:off x="816175" y="385305"/>
            <a:ext cx="105255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lang="es-MX" sz="3200">
                <a:solidFill>
                  <a:schemeClr val="dk1"/>
                </a:solidFill>
                <a:latin typeface="Times New Roman"/>
                <a:ea typeface="Times New Roman"/>
                <a:cs typeface="Times New Roman"/>
                <a:sym typeface="Times New Roman"/>
              </a:rPr>
              <a:t>DISCUSIÓN:</a:t>
            </a:r>
            <a:endParaRPr b="1" i="0" sz="3200" u="none" cap="none" strike="noStrike">
              <a:solidFill>
                <a:schemeClr val="dk1"/>
              </a:solidFill>
              <a:latin typeface="Times New Roman"/>
              <a:ea typeface="Times New Roman"/>
              <a:cs typeface="Times New Roman"/>
              <a:sym typeface="Times New Roman"/>
            </a:endParaRPr>
          </a:p>
        </p:txBody>
      </p:sp>
      <p:grpSp>
        <p:nvGrpSpPr>
          <p:cNvPr id="287" name="Google Shape;287;p27"/>
          <p:cNvGrpSpPr/>
          <p:nvPr/>
        </p:nvGrpSpPr>
        <p:grpSpPr>
          <a:xfrm>
            <a:off x="0" y="9637770"/>
            <a:ext cx="18288000" cy="649224"/>
            <a:chOff x="0" y="6425184"/>
            <a:chExt cx="12192000" cy="432816"/>
          </a:xfrm>
        </p:grpSpPr>
        <p:pic>
          <p:nvPicPr>
            <p:cNvPr id="288" name="Google Shape;288;p27"/>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289" name="Google Shape;289;p27"/>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13</a:t>
              </a:r>
              <a:endParaRPr b="1" i="0" sz="2400" u="none" cap="none" strike="noStrike">
                <a:solidFill>
                  <a:schemeClr val="lt1"/>
                </a:solidFill>
                <a:latin typeface="Georgia"/>
                <a:ea typeface="Georgia"/>
                <a:cs typeface="Georgia"/>
                <a:sym typeface="Georgia"/>
              </a:endParaRPr>
            </a:p>
          </p:txBody>
        </p:sp>
      </p:grpSp>
      <p:sp>
        <p:nvSpPr>
          <p:cNvPr id="290" name="Google Shape;290;p27"/>
          <p:cNvSpPr txBox="1"/>
          <p:nvPr/>
        </p:nvSpPr>
        <p:spPr>
          <a:xfrm>
            <a:off x="371100" y="1543100"/>
            <a:ext cx="17545800" cy="6563400"/>
          </a:xfrm>
          <a:prstGeom prst="rect">
            <a:avLst/>
          </a:prstGeom>
          <a:noFill/>
          <a:ln>
            <a:noFill/>
          </a:ln>
        </p:spPr>
        <p:txBody>
          <a:bodyPr anchorCtr="0" anchor="t" bIns="91425" lIns="91425" spcFirstLastPara="1" rIns="91425" wrap="square" tIns="91425">
            <a:spAutoFit/>
          </a:bodyPr>
          <a:lstStyle/>
          <a:p>
            <a:pPr indent="-406400" lvl="0" marL="457200" rtl="0" algn="just">
              <a:lnSpc>
                <a:spcPct val="115000"/>
              </a:lnSpc>
              <a:spcBef>
                <a:spcPts val="120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Por ejemplo, Kamel et al. (2022) observaron que la irradiación UV-C de bajo nivel estimula la germinación en semillas de apiáceas (anís, hinojo, alcaravea y comino), incrementando además la tasa respiratoria de las plántulas. En ese caso, 25 minutos de exposición máxima fueron óptimos.</a:t>
            </a:r>
            <a:endParaRPr sz="2800">
              <a:solidFill>
                <a:schemeClr val="dk1"/>
              </a:solidFill>
              <a:latin typeface="Times New Roman"/>
              <a:ea typeface="Times New Roman"/>
              <a:cs typeface="Times New Roman"/>
              <a:sym typeface="Times New Roman"/>
            </a:endParaRPr>
          </a:p>
          <a:p>
            <a:pPr indent="-406400" lvl="0" marL="457200" rtl="0" algn="just">
              <a:lnSpc>
                <a:spcPct val="115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Por otro lado, varios estudios han señalado que la radiación UV-C puede dañar directamente las estructuras celulares de la semilla. Se ha descrito que UV-C (200–280 nm) ocasiona roturas en el ADN y genera especies reactivas de oxígeno que afectan procesos metabólicos y la integridad de membrana.</a:t>
            </a:r>
            <a:endParaRPr sz="2800">
              <a:solidFill>
                <a:schemeClr val="dk1"/>
              </a:solidFill>
              <a:latin typeface="Times New Roman"/>
              <a:ea typeface="Times New Roman"/>
              <a:cs typeface="Times New Roman"/>
              <a:sym typeface="Times New Roman"/>
            </a:endParaRPr>
          </a:p>
          <a:p>
            <a:pPr indent="-406400" lvl="0" marL="457200" rtl="0" algn="just">
              <a:lnSpc>
                <a:spcPct val="115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En nuestro experimento, el prolongado periodo de imbibición de 48 h proporcionó ya estas condiciones favorables de hidratación, por lo cual el potencial efecto de rompimiento de testa ya estaría logrado. </a:t>
            </a:r>
            <a:endParaRPr sz="2800">
              <a:solidFill>
                <a:schemeClr val="dk1"/>
              </a:solidFill>
              <a:latin typeface="Times New Roman"/>
              <a:ea typeface="Times New Roman"/>
              <a:cs typeface="Times New Roman"/>
              <a:sym typeface="Times New Roman"/>
            </a:endParaRPr>
          </a:p>
          <a:p>
            <a:pPr indent="-406400" lvl="0" marL="457200" rtl="0" algn="just">
              <a:lnSpc>
                <a:spcPct val="115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Este hecho podría explicar por qué no se observó mejora adicional en la germinación con UV-C: las semillas ya estaban completamente imbibidas.</a:t>
            </a:r>
            <a:endParaRPr sz="2800">
              <a:solidFill>
                <a:schemeClr val="dk1"/>
              </a:solidFill>
              <a:latin typeface="Times New Roman"/>
              <a:ea typeface="Times New Roman"/>
              <a:cs typeface="Times New Roman"/>
              <a:sym typeface="Times New Roman"/>
            </a:endParaRPr>
          </a:p>
          <a:p>
            <a:pPr indent="-406400" lvl="0" marL="457200" rtl="0" algn="just">
              <a:lnSpc>
                <a:spcPct val="115000"/>
              </a:lnSpc>
              <a:spcBef>
                <a:spcPts val="0"/>
              </a:spcBef>
              <a:spcAft>
                <a:spcPts val="0"/>
              </a:spcAft>
              <a:buClr>
                <a:schemeClr val="dk1"/>
              </a:buClr>
              <a:buSzPts val="2800"/>
              <a:buFont typeface="Times New Roman"/>
              <a:buChar char="●"/>
            </a:pPr>
            <a:r>
              <a:rPr lang="es-MX" sz="2800">
                <a:solidFill>
                  <a:schemeClr val="dk1"/>
                </a:solidFill>
                <a:latin typeface="Times New Roman"/>
                <a:ea typeface="Times New Roman"/>
                <a:cs typeface="Times New Roman"/>
                <a:sym typeface="Times New Roman"/>
              </a:rPr>
              <a:t>En resumen, la falta de efecto de UV-C en nuestro estudio sugiere que la dosis y duración empleadas (15–20 min bajo nuestras condiciones) no fueron suficientes para generar un efecto positivo, pero sí podrían haber provocado algo de estrés oxidativo que se reflejó sólo en una disminución leve (no significativa) de viabilidad.</a:t>
            </a:r>
            <a:endParaRPr sz="28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8"/>
          <p:cNvSpPr txBox="1"/>
          <p:nvPr/>
        </p:nvSpPr>
        <p:spPr>
          <a:xfrm>
            <a:off x="816300" y="686100"/>
            <a:ext cx="135714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lang="es-MX" sz="3200">
                <a:solidFill>
                  <a:schemeClr val="dk1"/>
                </a:solidFill>
                <a:latin typeface="Times New Roman"/>
                <a:ea typeface="Times New Roman"/>
                <a:cs typeface="Times New Roman"/>
                <a:sym typeface="Times New Roman"/>
              </a:rPr>
              <a:t>CONCLUSIONES:</a:t>
            </a:r>
            <a:endParaRPr b="1" sz="3200">
              <a:solidFill>
                <a:schemeClr val="dk1"/>
              </a:solidFill>
              <a:latin typeface="Times New Roman"/>
              <a:ea typeface="Times New Roman"/>
              <a:cs typeface="Times New Roman"/>
              <a:sym typeface="Times New Roman"/>
            </a:endParaRPr>
          </a:p>
        </p:txBody>
      </p:sp>
      <p:grpSp>
        <p:nvGrpSpPr>
          <p:cNvPr id="297" name="Google Shape;297;p28"/>
          <p:cNvGrpSpPr/>
          <p:nvPr/>
        </p:nvGrpSpPr>
        <p:grpSpPr>
          <a:xfrm>
            <a:off x="0" y="9637770"/>
            <a:ext cx="18288000" cy="649224"/>
            <a:chOff x="0" y="6425184"/>
            <a:chExt cx="12192000" cy="432816"/>
          </a:xfrm>
        </p:grpSpPr>
        <p:pic>
          <p:nvPicPr>
            <p:cNvPr id="298" name="Google Shape;298;p28"/>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299" name="Google Shape;299;p28"/>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14</a:t>
              </a:r>
              <a:endParaRPr b="1" i="0" sz="2400" u="none" cap="none" strike="noStrike">
                <a:solidFill>
                  <a:schemeClr val="lt1"/>
                </a:solidFill>
                <a:latin typeface="Georgia"/>
                <a:ea typeface="Georgia"/>
                <a:cs typeface="Georgia"/>
                <a:sym typeface="Georgia"/>
              </a:endParaRPr>
            </a:p>
          </p:txBody>
        </p:sp>
      </p:grpSp>
      <p:sp>
        <p:nvSpPr>
          <p:cNvPr id="300" name="Google Shape;300;p28"/>
          <p:cNvSpPr txBox="1"/>
          <p:nvPr/>
        </p:nvSpPr>
        <p:spPr>
          <a:xfrm>
            <a:off x="1032150" y="2844525"/>
            <a:ext cx="16223700" cy="40635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s-MX" sz="2800">
                <a:latin typeface="Times New Roman"/>
                <a:ea typeface="Times New Roman"/>
                <a:cs typeface="Times New Roman"/>
                <a:sym typeface="Times New Roman"/>
              </a:rPr>
              <a:t>En conclusión, bajo las condiciones probadas la aplicación de luz UV-C a las semillas de espinaca no mejoró su germinación ni uniformidad, e incluso mostró una leve tendencia a reducirla. Esto, junto con la falta de diferencias estadísticas, indica que este tratamiento carece de valor práctico para mejorar la germinación de espinaca en la agricultura. Es posible que dosis mayores o diferentes protocolos (p. ej. en combinación con otros primings) resulten en efectos distintos, pero según nuestros resultados no sería recomendable el uso rutinario de UV-C de corta duración como pretratamiento en semillas de espinaca. Además, dado que UV-C se utiliza frecuentemente para reducir cargas fúngicas en semillas (esterilización superficial), en futuras investigaciones podría explorarse ese aspecto sanitario; pero para potenciar la germinación, nuestras observaciones no sustentan beneficios claros.</a:t>
            </a:r>
            <a:endParaRPr sz="2800">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idx="1" type="body"/>
          </p:nvPr>
        </p:nvSpPr>
        <p:spPr>
          <a:xfrm>
            <a:off x="457200" y="1600200"/>
            <a:ext cx="16386900" cy="4526100"/>
          </a:xfrm>
          <a:prstGeom prst="rect">
            <a:avLst/>
          </a:prstGeom>
          <a:noFill/>
          <a:ln>
            <a:noFill/>
          </a:ln>
        </p:spPr>
        <p:txBody>
          <a:bodyPr anchorCtr="0" anchor="t" bIns="45700" lIns="91425" spcFirstLastPara="1" rIns="91425" wrap="square" tIns="45700">
            <a:noAutofit/>
          </a:bodyPr>
          <a:lstStyle/>
          <a:p>
            <a:pPr indent="-406400" lvl="0" marL="457200" rtl="0" algn="just">
              <a:lnSpc>
                <a:spcPct val="150000"/>
              </a:lnSpc>
              <a:spcBef>
                <a:spcPts val="1200"/>
              </a:spcBef>
              <a:spcAft>
                <a:spcPts val="0"/>
              </a:spcAft>
              <a:buSzPts val="2800"/>
              <a:buChar char="-"/>
            </a:pPr>
            <a:r>
              <a:rPr i="1" lang="es-MX" sz="2200">
                <a:solidFill>
                  <a:schemeClr val="hlink"/>
                </a:solidFill>
                <a:uFill>
                  <a:noFill/>
                </a:uFill>
                <a:latin typeface="Times New Roman"/>
                <a:ea typeface="Times New Roman"/>
                <a:cs typeface="Times New Roman"/>
                <a:sym typeface="Times New Roman"/>
                <a:hlinkClick r:id="rId3"/>
              </a:rPr>
              <a:t>Kamel, R. M., El-kholy, M. M., Tolba, N. M., Amer, A., Eltarawy, A. M., &amp; Ali, L. M. (2022). Influence of germicidal ultraviolet radiation UV-C on the quality of Apiaceae spices seeds. Chemical and Biological Technologies in Agriculture, 9(1), 89. https://doi.org/10.1186/s40538-022-00358-4</a:t>
            </a:r>
            <a:endParaRPr i="1" sz="2200">
              <a:latin typeface="Times New Roman"/>
              <a:ea typeface="Times New Roman"/>
              <a:cs typeface="Times New Roman"/>
              <a:sym typeface="Times New Roman"/>
            </a:endParaRPr>
          </a:p>
          <a:p>
            <a:pPr indent="-406400" lvl="0" marL="457200" rtl="0" algn="just">
              <a:lnSpc>
                <a:spcPct val="150000"/>
              </a:lnSpc>
              <a:spcBef>
                <a:spcPts val="0"/>
              </a:spcBef>
              <a:spcAft>
                <a:spcPts val="0"/>
              </a:spcAft>
              <a:buSzPts val="2800"/>
              <a:buChar char="-"/>
            </a:pPr>
            <a:r>
              <a:rPr i="1" lang="es-MX" sz="2200">
                <a:solidFill>
                  <a:schemeClr val="hlink"/>
                </a:solidFill>
                <a:uFill>
                  <a:noFill/>
                </a:uFill>
                <a:latin typeface="Times New Roman"/>
                <a:ea typeface="Times New Roman"/>
                <a:cs typeface="Times New Roman"/>
                <a:sym typeface="Times New Roman"/>
                <a:hlinkClick r:id="rId4"/>
              </a:rPr>
              <a:t>Mutum, B., Bera, K., Chaudhury, K. M., &amp; Dutta, P. (2024). Impact of Priming with UV Radiation on Seed Germination and Seedling Growth of Chakhao Rice Cultivar. International Journal of Plant &amp; Soil Science, 36(2), 63-70. https://doi.org/10.9734/ijpss/2024/v36i24364</a:t>
            </a:r>
            <a:endParaRPr i="1" sz="2200">
              <a:latin typeface="Times New Roman"/>
              <a:ea typeface="Times New Roman"/>
              <a:cs typeface="Times New Roman"/>
              <a:sym typeface="Times New Roman"/>
            </a:endParaRPr>
          </a:p>
          <a:p>
            <a:pPr indent="-406400" lvl="0" marL="457200" rtl="0" algn="just">
              <a:lnSpc>
                <a:spcPct val="150000"/>
              </a:lnSpc>
              <a:spcBef>
                <a:spcPts val="0"/>
              </a:spcBef>
              <a:spcAft>
                <a:spcPts val="0"/>
              </a:spcAft>
              <a:buSzPts val="2800"/>
              <a:buChar char="-"/>
            </a:pPr>
            <a:r>
              <a:rPr i="1" lang="es-MX" sz="2200">
                <a:solidFill>
                  <a:schemeClr val="hlink"/>
                </a:solidFill>
                <a:uFill>
                  <a:noFill/>
                </a:uFill>
                <a:latin typeface="Times New Roman"/>
                <a:ea typeface="Times New Roman"/>
                <a:cs typeface="Times New Roman"/>
                <a:sym typeface="Times New Roman"/>
                <a:hlinkClick r:id="rId5"/>
              </a:rPr>
              <a:t>Palacio, J. A., Cadavid, B. E., &amp; Quintero, E. G. (2024). Evaluating the Impact of UVC Exposure on Forage Maize Seeds under Hydroponic Condition. Indian Journal Of Agricultural Research, Of. https://doi.org/10.18805/IJARe.AF-816</a:t>
            </a:r>
            <a:endParaRPr i="1" sz="2200">
              <a:latin typeface="Times New Roman"/>
              <a:ea typeface="Times New Roman"/>
              <a:cs typeface="Times New Roman"/>
              <a:sym typeface="Times New Roman"/>
            </a:endParaRPr>
          </a:p>
          <a:p>
            <a:pPr indent="-406400" lvl="0" marL="457200" rtl="0" algn="just">
              <a:lnSpc>
                <a:spcPct val="150000"/>
              </a:lnSpc>
              <a:spcBef>
                <a:spcPts val="0"/>
              </a:spcBef>
              <a:spcAft>
                <a:spcPts val="0"/>
              </a:spcAft>
              <a:buSzPts val="2800"/>
              <a:buChar char="-"/>
            </a:pPr>
            <a:r>
              <a:rPr i="1" lang="es-MX" sz="2200">
                <a:solidFill>
                  <a:schemeClr val="hlink"/>
                </a:solidFill>
                <a:uFill>
                  <a:noFill/>
                </a:uFill>
                <a:latin typeface="Times New Roman"/>
                <a:ea typeface="Times New Roman"/>
                <a:cs typeface="Times New Roman"/>
                <a:sym typeface="Times New Roman"/>
                <a:hlinkClick r:id="rId6"/>
              </a:rPr>
              <a:t>Puntel, R. T., Stefanello ,Raquel, Jesus da Silva Garcia ,Wagner, &amp; and Strazzabosco Dorneles, L. (2024). Aluminum and UV-C light on seed germination and initial growth of white oats. Journal of Toxicology and Environmental Health, Part A, 87(24), 989-998. https://doi.org/10.1080/15287394.2024.2405720</a:t>
            </a:r>
            <a:endParaRPr i="1" sz="2200">
              <a:latin typeface="Times New Roman"/>
              <a:ea typeface="Times New Roman"/>
              <a:cs typeface="Times New Roman"/>
              <a:sym typeface="Times New Roman"/>
            </a:endParaRPr>
          </a:p>
          <a:p>
            <a:pPr indent="-228600" lvl="0" marL="457200" rtl="0" algn="l">
              <a:lnSpc>
                <a:spcPct val="100000"/>
              </a:lnSpc>
              <a:spcBef>
                <a:spcPts val="0"/>
              </a:spcBef>
              <a:spcAft>
                <a:spcPts val="0"/>
              </a:spcAft>
              <a:buSzPts val="1800"/>
              <a:buNone/>
            </a:pPr>
            <a:r>
              <a:t/>
            </a:r>
            <a:endParaRPr/>
          </a:p>
        </p:txBody>
      </p:sp>
      <p:grpSp>
        <p:nvGrpSpPr>
          <p:cNvPr id="307" name="Google Shape;307;p29"/>
          <p:cNvGrpSpPr/>
          <p:nvPr/>
        </p:nvGrpSpPr>
        <p:grpSpPr>
          <a:xfrm>
            <a:off x="0" y="9637770"/>
            <a:ext cx="18288000" cy="649224"/>
            <a:chOff x="0" y="6425184"/>
            <a:chExt cx="12192000" cy="432816"/>
          </a:xfrm>
        </p:grpSpPr>
        <p:pic>
          <p:nvPicPr>
            <p:cNvPr id="308" name="Google Shape;308;p29"/>
            <p:cNvPicPr preferRelativeResize="0"/>
            <p:nvPr/>
          </p:nvPicPr>
          <p:blipFill rotWithShape="1">
            <a:blip r:embed="rId7">
              <a:alphaModFix/>
            </a:blip>
            <a:srcRect b="0" l="0" r="0" t="0"/>
            <a:stretch/>
          </p:blipFill>
          <p:spPr>
            <a:xfrm>
              <a:off x="0" y="6425184"/>
              <a:ext cx="12192000" cy="432816"/>
            </a:xfrm>
            <a:prstGeom prst="rect">
              <a:avLst/>
            </a:prstGeom>
            <a:noFill/>
            <a:ln>
              <a:noFill/>
            </a:ln>
          </p:spPr>
        </p:pic>
        <p:sp>
          <p:nvSpPr>
            <p:cNvPr id="309" name="Google Shape;309;p29"/>
            <p:cNvSpPr txBox="1"/>
            <p:nvPr/>
          </p:nvSpPr>
          <p:spPr>
            <a:xfrm>
              <a:off x="117900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15</a:t>
              </a:r>
              <a:endParaRPr b="1" i="0" sz="2400" u="none" cap="none" strike="noStrike">
                <a:solidFill>
                  <a:schemeClr val="lt1"/>
                </a:solidFill>
                <a:latin typeface="Georgia"/>
                <a:ea typeface="Georgia"/>
                <a:cs typeface="Georgia"/>
                <a:sym typeface="Georgia"/>
              </a:endParaRPr>
            </a:p>
          </p:txBody>
        </p:sp>
      </p:grpSp>
      <p:sp>
        <p:nvSpPr>
          <p:cNvPr id="310" name="Google Shape;310;p29"/>
          <p:cNvSpPr txBox="1"/>
          <p:nvPr/>
        </p:nvSpPr>
        <p:spPr>
          <a:xfrm>
            <a:off x="816175" y="385300"/>
            <a:ext cx="95430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lang="es-MX" sz="3200">
                <a:solidFill>
                  <a:schemeClr val="dk1"/>
                </a:solidFill>
                <a:latin typeface="Times New Roman"/>
                <a:ea typeface="Times New Roman"/>
                <a:cs typeface="Times New Roman"/>
                <a:sym typeface="Times New Roman"/>
              </a:rPr>
              <a:t>REFERENCIAS BIBLIOGRÁFICAS</a:t>
            </a:r>
            <a:r>
              <a:rPr b="1" lang="es-MX" sz="3200">
                <a:solidFill>
                  <a:schemeClr val="dk1"/>
                </a:solidFill>
                <a:latin typeface="Times New Roman"/>
                <a:ea typeface="Times New Roman"/>
                <a:cs typeface="Times New Roman"/>
                <a:sym typeface="Times New Roman"/>
              </a:rPr>
              <a:t>:</a:t>
            </a:r>
            <a:endParaRPr b="1" i="0" sz="3200" u="none" cap="none" strike="noStrike">
              <a:solidFill>
                <a:schemeClr val="dk1"/>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4"/>
          <p:cNvSpPr txBox="1"/>
          <p:nvPr/>
        </p:nvSpPr>
        <p:spPr>
          <a:xfrm>
            <a:off x="7570200" y="104300"/>
            <a:ext cx="40833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400"/>
              </a:spcBef>
              <a:spcAft>
                <a:spcPts val="400"/>
              </a:spcAft>
              <a:buClr>
                <a:srgbClr val="000000"/>
              </a:buClr>
              <a:buSzPts val="3600"/>
              <a:buFont typeface="Arial"/>
              <a:buNone/>
            </a:pPr>
            <a:r>
              <a:rPr b="1" i="0" lang="es-MX" sz="3600" u="none" cap="none" strike="noStrike">
                <a:solidFill>
                  <a:schemeClr val="dk1"/>
                </a:solidFill>
                <a:latin typeface="Times New Roman"/>
                <a:ea typeface="Times New Roman"/>
                <a:cs typeface="Times New Roman"/>
                <a:sym typeface="Times New Roman"/>
              </a:rPr>
              <a:t>INTRODUCCIÓN</a:t>
            </a:r>
            <a:endParaRPr b="0" i="0" sz="3600" u="none" cap="none" strike="noStrike">
              <a:solidFill>
                <a:srgbClr val="434343"/>
              </a:solidFill>
              <a:latin typeface="Times New Roman"/>
              <a:ea typeface="Times New Roman"/>
              <a:cs typeface="Times New Roman"/>
              <a:sym typeface="Times New Roman"/>
            </a:endParaRPr>
          </a:p>
        </p:txBody>
      </p:sp>
      <p:grpSp>
        <p:nvGrpSpPr>
          <p:cNvPr id="110" name="Google Shape;110;p14"/>
          <p:cNvGrpSpPr/>
          <p:nvPr/>
        </p:nvGrpSpPr>
        <p:grpSpPr>
          <a:xfrm>
            <a:off x="0" y="9637770"/>
            <a:ext cx="18288000" cy="649224"/>
            <a:chOff x="0" y="6425184"/>
            <a:chExt cx="12192000" cy="432816"/>
          </a:xfrm>
        </p:grpSpPr>
        <p:pic>
          <p:nvPicPr>
            <p:cNvPr id="111" name="Google Shape;111;p14"/>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112" name="Google Shape;112;p14"/>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s-MX" sz="2400" u="none" cap="none" strike="noStrike">
                  <a:solidFill>
                    <a:schemeClr val="lt1"/>
                  </a:solidFill>
                  <a:latin typeface="Georgia"/>
                  <a:ea typeface="Georgia"/>
                  <a:cs typeface="Georgia"/>
                  <a:sym typeface="Georgia"/>
                </a:rPr>
                <a:t>2</a:t>
              </a:r>
              <a:endParaRPr b="1" i="0" sz="2400" u="none" cap="none" strike="noStrike">
                <a:solidFill>
                  <a:schemeClr val="lt1"/>
                </a:solidFill>
                <a:latin typeface="Georgia"/>
                <a:ea typeface="Georgia"/>
                <a:cs typeface="Georgia"/>
                <a:sym typeface="Georgia"/>
              </a:endParaRPr>
            </a:p>
          </p:txBody>
        </p:sp>
      </p:grpSp>
      <p:sp>
        <p:nvSpPr>
          <p:cNvPr id="113" name="Google Shape;113;p14"/>
          <p:cNvSpPr txBox="1"/>
          <p:nvPr/>
        </p:nvSpPr>
        <p:spPr>
          <a:xfrm>
            <a:off x="1724680" y="2140643"/>
            <a:ext cx="8199600" cy="52641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MX" sz="2800" u="none" cap="none" strike="noStrike">
                <a:solidFill>
                  <a:srgbClr val="000000"/>
                </a:solidFill>
                <a:latin typeface="Times New Roman"/>
                <a:ea typeface="Times New Roman"/>
                <a:cs typeface="Times New Roman"/>
                <a:sym typeface="Times New Roman"/>
              </a:rPr>
              <a:t>La radiación ultravioleta tipo C (UV-C) es una forma de radiación electromagnética de alta energía que, aunque normalmente es bloqueada por la atmósfera, puede aumentar su presencia debido al adelgazamiento de la capa de ozono y a fuentes artificiales. Este aumento representa un factor de estrés abiótico emergente para las semillas, ya que durante el almacenamiento, manipulación o siembra, estas pueden quedar expuestas brevemente a dicha radiación. La exposición a UV-C puede alterar procesos fisiológicos esenciales, como la imbibición, la primera etapa del proceso de germinación.</a:t>
            </a:r>
            <a:endParaRPr b="0" i="0" sz="2800" u="none" cap="none" strike="noStrike">
              <a:solidFill>
                <a:srgbClr val="000000"/>
              </a:solidFill>
              <a:latin typeface="Times New Roman"/>
              <a:ea typeface="Times New Roman"/>
              <a:cs typeface="Times New Roman"/>
              <a:sym typeface="Times New Roman"/>
            </a:endParaRPr>
          </a:p>
        </p:txBody>
      </p:sp>
      <p:pic>
        <p:nvPicPr>
          <p:cNvPr descr="Observan expertos recuperación de la capa de ozono - Facultad de Ciencias  Químicas" id="114" name="Google Shape;114;p14"/>
          <p:cNvPicPr preferRelativeResize="0"/>
          <p:nvPr/>
        </p:nvPicPr>
        <p:blipFill rotWithShape="1">
          <a:blip r:embed="rId4">
            <a:alphaModFix/>
          </a:blip>
          <a:srcRect b="0" l="0" r="0" t="0"/>
          <a:stretch/>
        </p:blipFill>
        <p:spPr>
          <a:xfrm>
            <a:off x="11069630" y="1539769"/>
            <a:ext cx="5537242" cy="3114697"/>
          </a:xfrm>
          <a:prstGeom prst="rect">
            <a:avLst/>
          </a:prstGeom>
          <a:noFill/>
          <a:ln>
            <a:noFill/>
          </a:ln>
        </p:spPr>
      </p:pic>
      <p:pic>
        <p:nvPicPr>
          <p:cNvPr descr="La Germinación de Semillas: Desde la Siembra hasta el Brote" id="115" name="Google Shape;115;p14"/>
          <p:cNvPicPr preferRelativeResize="0"/>
          <p:nvPr/>
        </p:nvPicPr>
        <p:blipFill rotWithShape="1">
          <a:blip r:embed="rId5">
            <a:alphaModFix/>
          </a:blip>
          <a:srcRect b="0" l="0" r="0" t="0"/>
          <a:stretch/>
        </p:blipFill>
        <p:spPr>
          <a:xfrm>
            <a:off x="11026080" y="5048970"/>
            <a:ext cx="5624336" cy="37478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5"/>
          <p:cNvSpPr txBox="1"/>
          <p:nvPr>
            <p:ph idx="1" type="body"/>
          </p:nvPr>
        </p:nvSpPr>
        <p:spPr>
          <a:xfrm>
            <a:off x="1869425" y="1398631"/>
            <a:ext cx="14997600" cy="2030400"/>
          </a:xfrm>
          <a:prstGeom prst="rect">
            <a:avLst/>
          </a:prstGeom>
          <a:noFill/>
          <a:ln>
            <a:noFill/>
          </a:ln>
        </p:spPr>
        <p:txBody>
          <a:bodyPr anchorCtr="0" anchor="t" bIns="45700" lIns="91425" spcFirstLastPara="1" rIns="91425" wrap="square" tIns="45700">
            <a:normAutofit/>
          </a:bodyPr>
          <a:lstStyle/>
          <a:p>
            <a:pPr indent="-342900" lvl="0" marL="457200" rtl="0" algn="just">
              <a:lnSpc>
                <a:spcPct val="100000"/>
              </a:lnSpc>
              <a:spcBef>
                <a:spcPts val="360"/>
              </a:spcBef>
              <a:spcAft>
                <a:spcPts val="0"/>
              </a:spcAft>
              <a:buSzPts val="1800"/>
              <a:buChar char="•"/>
            </a:pPr>
            <a:r>
              <a:rPr lang="es-MX" sz="2800">
                <a:latin typeface="Times New Roman"/>
                <a:ea typeface="Times New Roman"/>
                <a:cs typeface="Times New Roman"/>
                <a:sym typeface="Times New Roman"/>
              </a:rPr>
              <a:t>La espinaca (</a:t>
            </a:r>
            <a:r>
              <a:rPr i="1" lang="es-MX" sz="2800">
                <a:latin typeface="Times New Roman"/>
                <a:ea typeface="Times New Roman"/>
                <a:cs typeface="Times New Roman"/>
                <a:sym typeface="Times New Roman"/>
              </a:rPr>
              <a:t>Spinacia oleracea</a:t>
            </a:r>
            <a:r>
              <a:rPr lang="es-MX" sz="2800">
                <a:latin typeface="Times New Roman"/>
                <a:ea typeface="Times New Roman"/>
                <a:cs typeface="Times New Roman"/>
                <a:sym typeface="Times New Roman"/>
              </a:rPr>
              <a:t>) es un cultivo de importancia alimentaria y económica, cuya producción depende de una germinación uniforme y eficiente. Comprender cómo la radiación UV-C afecta la imbibición y germinación de sus semillas es fundamental para anticipar posibles efectos negativos bajo escenarios de mayor radiación ambiental. </a:t>
            </a:r>
            <a:endParaRPr sz="2800">
              <a:latin typeface="Times New Roman"/>
              <a:ea typeface="Times New Roman"/>
              <a:cs typeface="Times New Roman"/>
              <a:sym typeface="Times New Roman"/>
            </a:endParaRPr>
          </a:p>
        </p:txBody>
      </p:sp>
      <p:pic>
        <p:nvPicPr>
          <p:cNvPr descr="Imágenes de Espinaca campo libres de derechos | Depositphotos" id="121" name="Google Shape;121;p15"/>
          <p:cNvPicPr preferRelativeResize="0"/>
          <p:nvPr/>
        </p:nvPicPr>
        <p:blipFill rotWithShape="1">
          <a:blip r:embed="rId3">
            <a:alphaModFix/>
          </a:blip>
          <a:srcRect b="0" l="0" r="0" t="0"/>
          <a:stretch/>
        </p:blipFill>
        <p:spPr>
          <a:xfrm>
            <a:off x="10751097" y="3720132"/>
            <a:ext cx="5351488" cy="3516140"/>
          </a:xfrm>
          <a:prstGeom prst="rect">
            <a:avLst/>
          </a:prstGeom>
          <a:noFill/>
          <a:ln>
            <a:noFill/>
          </a:ln>
        </p:spPr>
      </p:pic>
      <p:pic>
        <p:nvPicPr>
          <p:cNvPr descr="Cómo Cultivar Espinaca Orgánica en Casa - Vía Orgánica" id="122" name="Google Shape;122;p15"/>
          <p:cNvPicPr preferRelativeResize="0"/>
          <p:nvPr/>
        </p:nvPicPr>
        <p:blipFill rotWithShape="1">
          <a:blip r:embed="rId4">
            <a:alphaModFix/>
          </a:blip>
          <a:srcRect b="0" l="0" r="0" t="0"/>
          <a:stretch/>
        </p:blipFill>
        <p:spPr>
          <a:xfrm>
            <a:off x="2461537" y="3668613"/>
            <a:ext cx="5351488" cy="3567659"/>
          </a:xfrm>
          <a:prstGeom prst="rect">
            <a:avLst/>
          </a:prstGeom>
          <a:noFill/>
          <a:ln>
            <a:noFill/>
          </a:ln>
        </p:spPr>
      </p:pic>
      <p:sp>
        <p:nvSpPr>
          <p:cNvPr id="123" name="Google Shape;123;p15"/>
          <p:cNvSpPr txBox="1"/>
          <p:nvPr/>
        </p:nvSpPr>
        <p:spPr>
          <a:xfrm>
            <a:off x="2356605" y="7376150"/>
            <a:ext cx="149976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MX" sz="2800" u="none" cap="none" strike="noStrike">
                <a:solidFill>
                  <a:srgbClr val="000000"/>
                </a:solidFill>
                <a:latin typeface="Times New Roman"/>
                <a:ea typeface="Times New Roman"/>
                <a:cs typeface="Times New Roman"/>
                <a:sym typeface="Times New Roman"/>
              </a:rPr>
              <a:t>Además, los resultados pueden ser útiles para optimizar prácticas de almacenamiento, tratamiento y manejo de semillas frente a condiciones ambientales adversas.</a:t>
            </a:r>
            <a:endParaRPr b="0" i="0" sz="2800" u="none" cap="none" strike="noStrike">
              <a:solidFill>
                <a:srgbClr val="000000"/>
              </a:solidFill>
              <a:latin typeface="Arial"/>
              <a:ea typeface="Arial"/>
              <a:cs typeface="Arial"/>
              <a:sym typeface="Arial"/>
            </a:endParaRPr>
          </a:p>
        </p:txBody>
      </p:sp>
      <p:grpSp>
        <p:nvGrpSpPr>
          <p:cNvPr id="124" name="Google Shape;124;p15"/>
          <p:cNvGrpSpPr/>
          <p:nvPr/>
        </p:nvGrpSpPr>
        <p:grpSpPr>
          <a:xfrm>
            <a:off x="0" y="9637770"/>
            <a:ext cx="18288000" cy="649224"/>
            <a:chOff x="0" y="6425184"/>
            <a:chExt cx="12192000" cy="432816"/>
          </a:xfrm>
        </p:grpSpPr>
        <p:pic>
          <p:nvPicPr>
            <p:cNvPr id="125" name="Google Shape;125;p15"/>
            <p:cNvPicPr preferRelativeResize="0"/>
            <p:nvPr/>
          </p:nvPicPr>
          <p:blipFill rotWithShape="1">
            <a:blip r:embed="rId5">
              <a:alphaModFix/>
            </a:blip>
            <a:srcRect b="0" l="0" r="0" t="0"/>
            <a:stretch/>
          </p:blipFill>
          <p:spPr>
            <a:xfrm>
              <a:off x="0" y="6425184"/>
              <a:ext cx="12192000" cy="432816"/>
            </a:xfrm>
            <a:prstGeom prst="rect">
              <a:avLst/>
            </a:prstGeom>
            <a:noFill/>
            <a:ln>
              <a:noFill/>
            </a:ln>
          </p:spPr>
        </p:pic>
        <p:sp>
          <p:nvSpPr>
            <p:cNvPr id="126" name="Google Shape;126;p15"/>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3</a:t>
              </a:r>
              <a:endParaRPr b="1" i="0" sz="2400" u="none" cap="none" strike="noStrike">
                <a:solidFill>
                  <a:schemeClr val="lt1"/>
                </a:solidFill>
                <a:latin typeface="Georgia"/>
                <a:ea typeface="Georgia"/>
                <a:cs typeface="Georgia"/>
                <a:sym typeface="Georgia"/>
              </a:endParaRPr>
            </a:p>
          </p:txBody>
        </p:sp>
      </p:grpSp>
      <p:sp>
        <p:nvSpPr>
          <p:cNvPr id="127" name="Google Shape;127;p15"/>
          <p:cNvSpPr txBox="1"/>
          <p:nvPr/>
        </p:nvSpPr>
        <p:spPr>
          <a:xfrm>
            <a:off x="7570200" y="104300"/>
            <a:ext cx="40833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400"/>
              </a:spcBef>
              <a:spcAft>
                <a:spcPts val="400"/>
              </a:spcAft>
              <a:buClr>
                <a:srgbClr val="000000"/>
              </a:buClr>
              <a:buSzPts val="3600"/>
              <a:buFont typeface="Arial"/>
              <a:buNone/>
            </a:pPr>
            <a:r>
              <a:rPr b="1" i="0" lang="es-MX" sz="3600" u="none" cap="none" strike="noStrike">
                <a:solidFill>
                  <a:schemeClr val="dk1"/>
                </a:solidFill>
                <a:latin typeface="Times New Roman"/>
                <a:ea typeface="Times New Roman"/>
                <a:cs typeface="Times New Roman"/>
                <a:sym typeface="Times New Roman"/>
              </a:rPr>
              <a:t>INTRODUCCIÓN</a:t>
            </a:r>
            <a:endParaRPr b="0" i="0" sz="3600" u="none" cap="none" strike="noStrike">
              <a:solidFill>
                <a:srgbClr val="434343"/>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nvSpPr>
        <p:spPr>
          <a:xfrm>
            <a:off x="812125" y="1233250"/>
            <a:ext cx="9324600" cy="7725161"/>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0"/>
              </a:spcAft>
              <a:buClr>
                <a:srgbClr val="000000"/>
              </a:buClr>
              <a:buSzPts val="3200"/>
              <a:buFont typeface="Arial"/>
              <a:buNone/>
            </a:pPr>
            <a:r>
              <a:rPr b="1" i="0" lang="es-MX" sz="3200" u="none" cap="none" strike="noStrike">
                <a:solidFill>
                  <a:schemeClr val="dk1"/>
                </a:solidFill>
                <a:latin typeface="Times New Roman"/>
                <a:ea typeface="Times New Roman"/>
                <a:cs typeface="Times New Roman"/>
                <a:sym typeface="Times New Roman"/>
              </a:rPr>
              <a:t>Objetivo general:</a:t>
            </a:r>
            <a:endParaRPr b="1" i="0" sz="32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0" i="0" lang="es-MX" sz="2800" u="none" cap="none" strike="noStrike">
                <a:solidFill>
                  <a:schemeClr val="dk1"/>
                </a:solidFill>
                <a:latin typeface="Times New Roman"/>
                <a:ea typeface="Times New Roman"/>
                <a:cs typeface="Times New Roman"/>
                <a:sym typeface="Times New Roman"/>
              </a:rPr>
              <a:t>Determinar la germinación e imbibición de espinaca (</a:t>
            </a:r>
            <a:r>
              <a:rPr b="0" i="1" lang="es-MX" sz="2800" u="none" cap="none" strike="noStrike">
                <a:solidFill>
                  <a:schemeClr val="dk1"/>
                </a:solidFill>
                <a:latin typeface="Times New Roman"/>
                <a:ea typeface="Times New Roman"/>
                <a:cs typeface="Times New Roman"/>
                <a:sym typeface="Times New Roman"/>
              </a:rPr>
              <a:t>Spinacia oleracea) </a:t>
            </a:r>
            <a:r>
              <a:rPr b="0" i="0" lang="es-MX" sz="2800" u="none" cap="none" strike="noStrike">
                <a:solidFill>
                  <a:schemeClr val="dk1"/>
                </a:solidFill>
                <a:latin typeface="Times New Roman"/>
                <a:ea typeface="Times New Roman"/>
                <a:cs typeface="Times New Roman"/>
                <a:sym typeface="Times New Roman"/>
              </a:rPr>
              <a:t>expuestas a luz UV.</a:t>
            </a:r>
            <a:endParaRPr b="0"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3200"/>
              <a:buFont typeface="Arial"/>
              <a:buNone/>
            </a:pPr>
            <a:r>
              <a:rPr b="1" i="0" lang="es-MX" sz="3200" u="none" cap="none" strike="noStrike">
                <a:solidFill>
                  <a:schemeClr val="dk1"/>
                </a:solidFill>
                <a:latin typeface="Times New Roman"/>
                <a:ea typeface="Times New Roman"/>
                <a:cs typeface="Times New Roman"/>
                <a:sym typeface="Times New Roman"/>
              </a:rPr>
              <a:t>Objetivos específicos:</a:t>
            </a:r>
            <a:endParaRPr b="0" i="0" sz="3200" u="none" cap="none" strike="noStrike">
              <a:solidFill>
                <a:srgbClr val="666666"/>
              </a:solidFill>
              <a:latin typeface="Times New Roman"/>
              <a:ea typeface="Times New Roman"/>
              <a:cs typeface="Times New Roman"/>
              <a:sym typeface="Times New Roman"/>
            </a:endParaRPr>
          </a:p>
          <a:p>
            <a:pPr indent="-406400" lvl="0" marL="457200" marR="0" rtl="0" algn="just">
              <a:lnSpc>
                <a:spcPct val="150000"/>
              </a:lnSpc>
              <a:spcBef>
                <a:spcPts val="1200"/>
              </a:spcBef>
              <a:spcAft>
                <a:spcPts val="0"/>
              </a:spcAft>
              <a:buClr>
                <a:schemeClr val="dk1"/>
              </a:buClr>
              <a:buSzPts val="2800"/>
              <a:buFont typeface="Times New Roman"/>
              <a:buChar char="●"/>
            </a:pPr>
            <a:r>
              <a:rPr b="0" i="0" lang="es-MX" sz="2800" u="none" cap="none" strike="noStrike">
                <a:solidFill>
                  <a:schemeClr val="dk1"/>
                </a:solidFill>
                <a:latin typeface="Times New Roman"/>
                <a:ea typeface="Times New Roman"/>
                <a:cs typeface="Times New Roman"/>
                <a:sym typeface="Times New Roman"/>
              </a:rPr>
              <a:t>Analizar el porcentaje de germinación de semillas de espinaca expuestas a radiación UV.</a:t>
            </a:r>
            <a:endParaRPr b="0" i="0" sz="2800" u="none" cap="none" strike="noStrike">
              <a:solidFill>
                <a:schemeClr val="dk1"/>
              </a:solidFill>
              <a:latin typeface="Times New Roman"/>
              <a:ea typeface="Times New Roman"/>
              <a:cs typeface="Times New Roman"/>
              <a:sym typeface="Times New Roman"/>
            </a:endParaRPr>
          </a:p>
          <a:p>
            <a:pPr indent="-406400" lvl="0" marL="457200" marR="0" rtl="0" algn="just">
              <a:lnSpc>
                <a:spcPct val="150000"/>
              </a:lnSpc>
              <a:spcBef>
                <a:spcPts val="0"/>
              </a:spcBef>
              <a:spcAft>
                <a:spcPts val="0"/>
              </a:spcAft>
              <a:buClr>
                <a:schemeClr val="dk1"/>
              </a:buClr>
              <a:buSzPts val="2800"/>
              <a:buFont typeface="Times New Roman"/>
              <a:buChar char="●"/>
            </a:pPr>
            <a:r>
              <a:rPr b="0" i="0" lang="es-MX" sz="2800" u="none" cap="none" strike="noStrike">
                <a:solidFill>
                  <a:schemeClr val="dk1"/>
                </a:solidFill>
                <a:latin typeface="Times New Roman"/>
                <a:ea typeface="Times New Roman"/>
                <a:cs typeface="Times New Roman"/>
                <a:sym typeface="Times New Roman"/>
              </a:rPr>
              <a:t>Determinar el índice de sincronización de la germinación de semillas de espinaca expuestas a radiación UV.</a:t>
            </a:r>
            <a:endParaRPr b="0" i="0" sz="2800" u="none" cap="none" strike="noStrike">
              <a:solidFill>
                <a:schemeClr val="dk1"/>
              </a:solidFill>
              <a:latin typeface="Times New Roman"/>
              <a:ea typeface="Times New Roman"/>
              <a:cs typeface="Times New Roman"/>
              <a:sym typeface="Times New Roman"/>
            </a:endParaRPr>
          </a:p>
          <a:p>
            <a:pPr indent="-406400" lvl="0" marL="457200" marR="0" rtl="0" algn="just">
              <a:lnSpc>
                <a:spcPct val="150000"/>
              </a:lnSpc>
              <a:spcBef>
                <a:spcPts val="0"/>
              </a:spcBef>
              <a:spcAft>
                <a:spcPts val="0"/>
              </a:spcAft>
              <a:buClr>
                <a:schemeClr val="dk1"/>
              </a:buClr>
              <a:buSzPts val="2800"/>
              <a:buFont typeface="Times New Roman"/>
              <a:buChar char="●"/>
            </a:pPr>
            <a:r>
              <a:rPr b="0" i="0" lang="es-MX" sz="2800" u="none" cap="none" strike="noStrike">
                <a:solidFill>
                  <a:schemeClr val="dk1"/>
                </a:solidFill>
                <a:latin typeface="Times New Roman"/>
                <a:ea typeface="Times New Roman"/>
                <a:cs typeface="Times New Roman"/>
                <a:sym typeface="Times New Roman"/>
              </a:rPr>
              <a:t>Comparar el tiempo medio de germinación de semillas de espinaca según el tiempo de exposición a radiación UV</a:t>
            </a:r>
            <a:r>
              <a:rPr b="0" i="0" lang="es-MX" sz="1200" u="none" cap="none" strike="noStrike">
                <a:solidFill>
                  <a:schemeClr val="dk1"/>
                </a:solidFill>
                <a:latin typeface="Times New Roman"/>
                <a:ea typeface="Times New Roman"/>
                <a:cs typeface="Times New Roman"/>
                <a:sym typeface="Times New Roman"/>
              </a:rPr>
              <a:t>.</a:t>
            </a:r>
            <a:br>
              <a:rPr b="0" i="0" lang="es-MX" sz="1200" u="none" cap="none" strike="noStrike">
                <a:solidFill>
                  <a:schemeClr val="dk1"/>
                </a:solidFill>
                <a:latin typeface="Times New Roman"/>
                <a:ea typeface="Times New Roman"/>
                <a:cs typeface="Times New Roman"/>
                <a:sym typeface="Times New Roman"/>
              </a:rPr>
            </a:br>
            <a:endParaRPr b="0" i="0" sz="1400" u="none" cap="none" strike="noStrike">
              <a:solidFill>
                <a:srgbClr val="000000"/>
              </a:solidFill>
              <a:latin typeface="Arial"/>
              <a:ea typeface="Arial"/>
              <a:cs typeface="Arial"/>
              <a:sym typeface="Arial"/>
            </a:endParaRPr>
          </a:p>
        </p:txBody>
      </p:sp>
      <p:grpSp>
        <p:nvGrpSpPr>
          <p:cNvPr id="134" name="Google Shape;134;p16"/>
          <p:cNvGrpSpPr/>
          <p:nvPr/>
        </p:nvGrpSpPr>
        <p:grpSpPr>
          <a:xfrm>
            <a:off x="0" y="9637770"/>
            <a:ext cx="18288000" cy="649224"/>
            <a:chOff x="0" y="6425184"/>
            <a:chExt cx="12192000" cy="432816"/>
          </a:xfrm>
        </p:grpSpPr>
        <p:pic>
          <p:nvPicPr>
            <p:cNvPr id="135" name="Google Shape;135;p16"/>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136" name="Google Shape;136;p16"/>
            <p:cNvSpPr txBox="1"/>
            <p:nvPr/>
          </p:nvSpPr>
          <p:spPr>
            <a:xfrm>
              <a:off x="117392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4</a:t>
              </a:r>
              <a:endParaRPr b="1" i="0" sz="2400" u="none" cap="none" strike="noStrike">
                <a:solidFill>
                  <a:schemeClr val="lt1"/>
                </a:solidFill>
                <a:latin typeface="Georgia"/>
                <a:ea typeface="Georgia"/>
                <a:cs typeface="Georgia"/>
                <a:sym typeface="Georgia"/>
              </a:endParaRPr>
            </a:p>
          </p:txBody>
        </p:sp>
      </p:grpSp>
      <p:pic>
        <p:nvPicPr>
          <p:cNvPr id="137" name="Google Shape;137;p16"/>
          <p:cNvPicPr preferRelativeResize="0"/>
          <p:nvPr/>
        </p:nvPicPr>
        <p:blipFill rotWithShape="1">
          <a:blip r:embed="rId4">
            <a:alphaModFix/>
          </a:blip>
          <a:srcRect b="0" l="0" r="0" t="0"/>
          <a:stretch/>
        </p:blipFill>
        <p:spPr>
          <a:xfrm>
            <a:off x="10856579" y="5417235"/>
            <a:ext cx="6627150" cy="3727775"/>
          </a:xfrm>
          <a:prstGeom prst="rect">
            <a:avLst/>
          </a:prstGeom>
          <a:noFill/>
          <a:ln>
            <a:noFill/>
          </a:ln>
        </p:spPr>
      </p:pic>
      <p:sp>
        <p:nvSpPr>
          <p:cNvPr id="138" name="Google Shape;138;p16"/>
          <p:cNvSpPr txBox="1"/>
          <p:nvPr/>
        </p:nvSpPr>
        <p:spPr>
          <a:xfrm>
            <a:off x="7848470" y="-95325"/>
            <a:ext cx="3111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600"/>
              <a:buFont typeface="Arial"/>
              <a:buNone/>
            </a:pPr>
            <a:r>
              <a:rPr b="1" i="0" lang="es-MX" sz="3600" u="none" cap="none" strike="noStrike">
                <a:solidFill>
                  <a:schemeClr val="dk1"/>
                </a:solidFill>
                <a:latin typeface="Times New Roman"/>
                <a:ea typeface="Times New Roman"/>
                <a:cs typeface="Times New Roman"/>
                <a:sym typeface="Times New Roman"/>
              </a:rPr>
              <a:t>OBJETIVOS</a:t>
            </a:r>
            <a:endParaRPr b="1" i="0" sz="3600" u="none" cap="none" strike="noStrike">
              <a:solidFill>
                <a:schemeClr val="dk1"/>
              </a:solidFill>
              <a:latin typeface="Times New Roman"/>
              <a:ea typeface="Times New Roman"/>
              <a:cs typeface="Times New Roman"/>
              <a:sym typeface="Times New Roman"/>
            </a:endParaRPr>
          </a:p>
        </p:txBody>
      </p:sp>
      <p:pic>
        <p:nvPicPr>
          <p:cNvPr descr="Mitos y realidades de la espinaca | Secretaría de Agricultura y Desarrollo  Rural | Gobierno | gob.mx" id="139" name="Google Shape;139;p16"/>
          <p:cNvPicPr preferRelativeResize="0"/>
          <p:nvPr/>
        </p:nvPicPr>
        <p:blipFill rotWithShape="1">
          <a:blip r:embed="rId5">
            <a:alphaModFix/>
          </a:blip>
          <a:srcRect b="0" l="0" r="0" t="0"/>
          <a:stretch/>
        </p:blipFill>
        <p:spPr>
          <a:xfrm>
            <a:off x="11436792" y="597245"/>
            <a:ext cx="5466725" cy="3644483"/>
          </a:xfrm>
          <a:prstGeom prst="rect">
            <a:avLst/>
          </a:prstGeom>
          <a:noFill/>
          <a:ln>
            <a:noFill/>
          </a:ln>
        </p:spPr>
      </p:pic>
      <p:sp>
        <p:nvSpPr>
          <p:cNvPr id="140" name="Google Shape;140;p16"/>
          <p:cNvSpPr/>
          <p:nvPr/>
        </p:nvSpPr>
        <p:spPr>
          <a:xfrm>
            <a:off x="13850912" y="4521615"/>
            <a:ext cx="944380" cy="779489"/>
          </a:xfrm>
          <a:prstGeom prst="downArrow">
            <a:avLst>
              <a:gd fmla="val 50000" name="adj1"/>
              <a:gd fmla="val 50000" name="adj2"/>
            </a:avLst>
          </a:prstGeom>
          <a:solidFill>
            <a:schemeClr val="accent1"/>
          </a:solidFill>
          <a:ln cap="flat" cmpd="sng" w="25400">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grpSp>
        <p:nvGrpSpPr>
          <p:cNvPr id="146" name="Google Shape;146;p17"/>
          <p:cNvGrpSpPr/>
          <p:nvPr/>
        </p:nvGrpSpPr>
        <p:grpSpPr>
          <a:xfrm>
            <a:off x="0" y="9637770"/>
            <a:ext cx="18288000" cy="649224"/>
            <a:chOff x="0" y="6425184"/>
            <a:chExt cx="12192000" cy="432816"/>
          </a:xfrm>
        </p:grpSpPr>
        <p:pic>
          <p:nvPicPr>
            <p:cNvPr id="147" name="Google Shape;147;p17"/>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148" name="Google Shape;148;p17"/>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5</a:t>
              </a:r>
              <a:endParaRPr b="1" i="0" sz="2400" u="none" cap="none" strike="noStrike">
                <a:solidFill>
                  <a:schemeClr val="lt1"/>
                </a:solidFill>
                <a:latin typeface="Georgia"/>
                <a:ea typeface="Georgia"/>
                <a:cs typeface="Georgia"/>
                <a:sym typeface="Georgia"/>
              </a:endParaRPr>
            </a:p>
          </p:txBody>
        </p:sp>
      </p:grpSp>
      <p:sp>
        <p:nvSpPr>
          <p:cNvPr id="149" name="Google Shape;149;p17"/>
          <p:cNvSpPr txBox="1"/>
          <p:nvPr/>
        </p:nvSpPr>
        <p:spPr>
          <a:xfrm>
            <a:off x="7249692" y="-31829"/>
            <a:ext cx="4764549" cy="1323409"/>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600"/>
              <a:buFont typeface="Arial"/>
              <a:buNone/>
            </a:pPr>
            <a:r>
              <a:rPr b="1" i="0" lang="es-MX" sz="3600" u="none" cap="none" strike="noStrike">
                <a:solidFill>
                  <a:schemeClr val="dk1"/>
                </a:solidFill>
                <a:latin typeface="Times New Roman"/>
                <a:ea typeface="Times New Roman"/>
                <a:cs typeface="Times New Roman"/>
                <a:sym typeface="Times New Roman"/>
              </a:rPr>
              <a:t>METODOLOGÍA</a:t>
            </a:r>
            <a:endParaRPr b="0" i="0" sz="3600" u="none" cap="none" strike="noStrike">
              <a:solidFill>
                <a:srgbClr val="000000"/>
              </a:solidFill>
              <a:latin typeface="Arial"/>
              <a:ea typeface="Arial"/>
              <a:cs typeface="Arial"/>
              <a:sym typeface="Arial"/>
            </a:endParaRPr>
          </a:p>
        </p:txBody>
      </p:sp>
      <p:sp>
        <p:nvSpPr>
          <p:cNvPr id="150" name="Google Shape;150;p17"/>
          <p:cNvSpPr/>
          <p:nvPr/>
        </p:nvSpPr>
        <p:spPr>
          <a:xfrm>
            <a:off x="4559372" y="1291580"/>
            <a:ext cx="2692792" cy="3871036"/>
          </a:xfrm>
          <a:prstGeom prst="rect">
            <a:avLst/>
          </a:prstGeom>
          <a:gradFill>
            <a:gsLst>
              <a:gs pos="0">
                <a:srgbClr val="38B6D8"/>
              </a:gs>
              <a:gs pos="100000">
                <a:srgbClr val="91ECFF"/>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s-MX" sz="2800" u="none" cap="none" strike="noStrike">
                <a:solidFill>
                  <a:schemeClr val="lt1"/>
                </a:solidFill>
                <a:latin typeface="Times New Roman"/>
                <a:ea typeface="Times New Roman"/>
                <a:cs typeface="Times New Roman"/>
                <a:sym typeface="Times New Roman"/>
              </a:rPr>
              <a:t>Semillas de </a:t>
            </a:r>
            <a:r>
              <a:rPr b="0" i="1" lang="es-MX" sz="2800" u="none" cap="none" strike="noStrike">
                <a:solidFill>
                  <a:schemeClr val="lt1"/>
                </a:solidFill>
                <a:latin typeface="Times New Roman"/>
                <a:ea typeface="Times New Roman"/>
                <a:cs typeface="Times New Roman"/>
                <a:sym typeface="Times New Roman"/>
              </a:rPr>
              <a:t>Espinaca oleracea</a:t>
            </a:r>
            <a:endParaRPr b="0" i="1" sz="28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i="0" lang="es-MX" sz="2800" u="none" cap="none" strike="noStrike">
                <a:solidFill>
                  <a:schemeClr val="lt1"/>
                </a:solidFill>
                <a:latin typeface="Arial"/>
                <a:ea typeface="Arial"/>
                <a:cs typeface="Arial"/>
                <a:sym typeface="Arial"/>
              </a:rPr>
              <a:t>.</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Spinacea oleracea - semillas de Espinaca | Wikifarmer" id="151" name="Google Shape;151;p17"/>
          <p:cNvPicPr preferRelativeResize="0"/>
          <p:nvPr/>
        </p:nvPicPr>
        <p:blipFill rotWithShape="1">
          <a:blip r:embed="rId4">
            <a:alphaModFix/>
          </a:blip>
          <a:srcRect b="1497" l="12724" r="24748" t="24232"/>
          <a:stretch/>
        </p:blipFill>
        <p:spPr>
          <a:xfrm>
            <a:off x="4791353" y="1378132"/>
            <a:ext cx="2228829" cy="2339668"/>
          </a:xfrm>
          <a:prstGeom prst="rect">
            <a:avLst/>
          </a:prstGeom>
          <a:noFill/>
          <a:ln>
            <a:noFill/>
          </a:ln>
        </p:spPr>
      </p:pic>
      <p:sp>
        <p:nvSpPr>
          <p:cNvPr id="152" name="Google Shape;152;p17"/>
          <p:cNvSpPr/>
          <p:nvPr/>
        </p:nvSpPr>
        <p:spPr>
          <a:xfrm>
            <a:off x="7613609" y="1322161"/>
            <a:ext cx="2692792" cy="3871036"/>
          </a:xfrm>
          <a:prstGeom prst="rect">
            <a:avLst/>
          </a:prstGeom>
          <a:gradFill>
            <a:gsLst>
              <a:gs pos="0">
                <a:srgbClr val="38B6D8"/>
              </a:gs>
              <a:gs pos="100000">
                <a:srgbClr val="91ECFF"/>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2800" u="none" cap="none" strike="noStrike">
              <a:solidFill>
                <a:schemeClr val="lt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b="0" i="0" lang="es-MX" sz="2800" u="none" cap="none" strike="noStrike">
                <a:solidFill>
                  <a:schemeClr val="lt1"/>
                </a:solidFill>
                <a:latin typeface="Times New Roman"/>
                <a:ea typeface="Times New Roman"/>
                <a:cs typeface="Times New Roman"/>
                <a:sym typeface="Times New Roman"/>
              </a:rPr>
              <a:t>Cabina de flujo laminar. </a:t>
            </a:r>
            <a:endParaRPr/>
          </a:p>
          <a:p>
            <a:pPr indent="0" lvl="0" marL="0" marR="0" rtl="0" algn="ctr">
              <a:lnSpc>
                <a:spcPct val="100000"/>
              </a:lnSpc>
              <a:spcBef>
                <a:spcPts val="0"/>
              </a:spcBef>
              <a:spcAft>
                <a:spcPts val="0"/>
              </a:spcAft>
              <a:buNone/>
            </a:pPr>
            <a:r>
              <a:rPr b="0" i="0" lang="es-MX" sz="2800" u="none" cap="none" strike="noStrike">
                <a:solidFill>
                  <a:schemeClr val="lt1"/>
                </a:solidFill>
                <a:latin typeface="Arial"/>
                <a:ea typeface="Arial"/>
                <a:cs typeface="Arial"/>
                <a:sym typeface="Arial"/>
              </a:rPr>
              <a:t>.</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53" name="Google Shape;153;p17"/>
          <p:cNvPicPr preferRelativeResize="0"/>
          <p:nvPr/>
        </p:nvPicPr>
        <p:blipFill rotWithShape="1">
          <a:blip r:embed="rId5">
            <a:alphaModFix/>
          </a:blip>
          <a:srcRect b="3396" l="19019" r="15865" t="2528"/>
          <a:stretch/>
        </p:blipFill>
        <p:spPr>
          <a:xfrm>
            <a:off x="8103223" y="1450506"/>
            <a:ext cx="1817276" cy="2526095"/>
          </a:xfrm>
          <a:prstGeom prst="rect">
            <a:avLst/>
          </a:prstGeom>
          <a:noFill/>
          <a:ln>
            <a:noFill/>
          </a:ln>
        </p:spPr>
      </p:pic>
      <p:sp>
        <p:nvSpPr>
          <p:cNvPr id="154" name="Google Shape;154;p17"/>
          <p:cNvSpPr/>
          <p:nvPr/>
        </p:nvSpPr>
        <p:spPr>
          <a:xfrm>
            <a:off x="10667846" y="1388221"/>
            <a:ext cx="2692792" cy="3871036"/>
          </a:xfrm>
          <a:prstGeom prst="rect">
            <a:avLst/>
          </a:prstGeom>
          <a:gradFill>
            <a:gsLst>
              <a:gs pos="0">
                <a:srgbClr val="38B6D8"/>
              </a:gs>
              <a:gs pos="100000">
                <a:srgbClr val="91ECFF"/>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s-MX" sz="2800" u="none" cap="none" strike="noStrike">
                <a:solidFill>
                  <a:schemeClr val="lt1"/>
                </a:solidFill>
                <a:latin typeface="Times New Roman"/>
                <a:ea typeface="Times New Roman"/>
                <a:cs typeface="Times New Roman"/>
                <a:sym typeface="Times New Roman"/>
              </a:rPr>
              <a:t>Papel toalla.</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ROLLOS PAPEL TOALLA – Corporación Nanopack Perú S.A.C." id="155" name="Google Shape;155;p17"/>
          <p:cNvPicPr preferRelativeResize="0"/>
          <p:nvPr/>
        </p:nvPicPr>
        <p:blipFill rotWithShape="1">
          <a:blip r:embed="rId6">
            <a:alphaModFix/>
          </a:blip>
          <a:srcRect b="0" l="0" r="0" t="0"/>
          <a:stretch/>
        </p:blipFill>
        <p:spPr>
          <a:xfrm>
            <a:off x="10725890" y="1541788"/>
            <a:ext cx="2576703" cy="2576703"/>
          </a:xfrm>
          <a:prstGeom prst="rect">
            <a:avLst/>
          </a:prstGeom>
          <a:noFill/>
          <a:ln>
            <a:noFill/>
          </a:ln>
        </p:spPr>
      </p:pic>
      <p:sp>
        <p:nvSpPr>
          <p:cNvPr id="156" name="Google Shape;156;p17"/>
          <p:cNvSpPr/>
          <p:nvPr/>
        </p:nvSpPr>
        <p:spPr>
          <a:xfrm>
            <a:off x="13744712" y="1448421"/>
            <a:ext cx="2692792" cy="3871036"/>
          </a:xfrm>
          <a:prstGeom prst="rect">
            <a:avLst/>
          </a:prstGeom>
          <a:gradFill>
            <a:gsLst>
              <a:gs pos="0">
                <a:srgbClr val="38B6D8"/>
              </a:gs>
              <a:gs pos="100000">
                <a:srgbClr val="91ECFF"/>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lang="es-MX" sz="2800">
                <a:solidFill>
                  <a:schemeClr val="lt1"/>
                </a:solidFill>
              </a:rPr>
              <a:t>Agua destilada</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7" name="Google Shape;157;p17"/>
          <p:cNvSpPr/>
          <p:nvPr/>
        </p:nvSpPr>
        <p:spPr>
          <a:xfrm>
            <a:off x="4559371" y="5543096"/>
            <a:ext cx="2692792" cy="3871036"/>
          </a:xfrm>
          <a:prstGeom prst="rect">
            <a:avLst/>
          </a:prstGeom>
          <a:gradFill>
            <a:gsLst>
              <a:gs pos="0">
                <a:srgbClr val="38B6D8"/>
              </a:gs>
              <a:gs pos="100000">
                <a:srgbClr val="91ECFF"/>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s-MX" sz="2800" u="none" cap="none" strike="noStrike">
                <a:solidFill>
                  <a:schemeClr val="lt1"/>
                </a:solidFill>
                <a:latin typeface="Arial"/>
                <a:ea typeface="Arial"/>
                <a:cs typeface="Arial"/>
                <a:sym typeface="Arial"/>
              </a:rPr>
              <a:t>Guantes.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8" name="Google Shape;158;p17"/>
          <p:cNvSpPr/>
          <p:nvPr/>
        </p:nvSpPr>
        <p:spPr>
          <a:xfrm>
            <a:off x="7613609" y="5586117"/>
            <a:ext cx="2692792" cy="3871036"/>
          </a:xfrm>
          <a:prstGeom prst="rect">
            <a:avLst/>
          </a:prstGeom>
          <a:gradFill>
            <a:gsLst>
              <a:gs pos="0">
                <a:srgbClr val="38B6D8"/>
              </a:gs>
              <a:gs pos="100000">
                <a:srgbClr val="91ECFF"/>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s-MX" sz="2800" u="none" cap="none" strike="noStrike">
                <a:solidFill>
                  <a:schemeClr val="lt1"/>
                </a:solidFill>
                <a:latin typeface="Arial"/>
                <a:ea typeface="Arial"/>
                <a:cs typeface="Arial"/>
                <a:sym typeface="Arial"/>
              </a:rPr>
              <a:t>Reloj o cronómetro. </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59" name="Google Shape;159;p17"/>
          <p:cNvSpPr/>
          <p:nvPr/>
        </p:nvSpPr>
        <p:spPr>
          <a:xfrm>
            <a:off x="10667845" y="5543096"/>
            <a:ext cx="2692792" cy="3871036"/>
          </a:xfrm>
          <a:prstGeom prst="rect">
            <a:avLst/>
          </a:prstGeom>
          <a:gradFill>
            <a:gsLst>
              <a:gs pos="0">
                <a:srgbClr val="38B6D8"/>
              </a:gs>
              <a:gs pos="100000">
                <a:srgbClr val="91ECFF"/>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s-MX" sz="2800" u="none" cap="none" strike="noStrike">
                <a:solidFill>
                  <a:schemeClr val="lt1"/>
                </a:solidFill>
                <a:latin typeface="Arial"/>
                <a:ea typeface="Arial"/>
                <a:cs typeface="Arial"/>
                <a:sym typeface="Arial"/>
              </a:rPr>
              <a:t>Tapers.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descr="Agua Destilada de 1 LITRO | 𝗭𝗥 𝗠𝗘𝗗𝗜𝗖 | Venta de Equipos Médicos" id="160" name="Google Shape;160;p17"/>
          <p:cNvPicPr preferRelativeResize="0"/>
          <p:nvPr/>
        </p:nvPicPr>
        <p:blipFill rotWithShape="1">
          <a:blip r:embed="rId7">
            <a:alphaModFix/>
          </a:blip>
          <a:srcRect b="0" l="0" r="0" t="0"/>
          <a:stretch/>
        </p:blipFill>
        <p:spPr>
          <a:xfrm>
            <a:off x="13526138" y="1598407"/>
            <a:ext cx="2911366" cy="2911366"/>
          </a:xfrm>
          <a:prstGeom prst="rect">
            <a:avLst/>
          </a:prstGeom>
          <a:noFill/>
          <a:ln>
            <a:noFill/>
          </a:ln>
        </p:spPr>
      </p:pic>
      <p:pic>
        <p:nvPicPr>
          <p:cNvPr descr="192.800+ Guante Quirúrgico Fotografías de stock, fotos e imágenes libres de  derechos - iStock | Pintor, Asistencia sanitaria y medicina" id="161" name="Google Shape;161;p17"/>
          <p:cNvPicPr preferRelativeResize="0"/>
          <p:nvPr/>
        </p:nvPicPr>
        <p:blipFill rotWithShape="1">
          <a:blip r:embed="rId8">
            <a:alphaModFix/>
          </a:blip>
          <a:srcRect b="0" l="0" r="0" t="0"/>
          <a:stretch/>
        </p:blipFill>
        <p:spPr>
          <a:xfrm>
            <a:off x="4011310" y="6125885"/>
            <a:ext cx="3421576" cy="2281051"/>
          </a:xfrm>
          <a:prstGeom prst="rect">
            <a:avLst/>
          </a:prstGeom>
          <a:noFill/>
          <a:ln>
            <a:noFill/>
          </a:ln>
        </p:spPr>
      </p:pic>
      <p:pic>
        <p:nvPicPr>
          <p:cNvPr descr="Los 5 mejores temporizadores para Android" id="162" name="Google Shape;162;p17"/>
          <p:cNvPicPr preferRelativeResize="0"/>
          <p:nvPr/>
        </p:nvPicPr>
        <p:blipFill rotWithShape="1">
          <a:blip r:embed="rId9">
            <a:alphaModFix/>
          </a:blip>
          <a:srcRect b="0" l="0" r="0" t="0"/>
          <a:stretch/>
        </p:blipFill>
        <p:spPr>
          <a:xfrm>
            <a:off x="7161802" y="5781061"/>
            <a:ext cx="3596405" cy="2697304"/>
          </a:xfrm>
          <a:prstGeom prst="rect">
            <a:avLst/>
          </a:prstGeom>
          <a:noFill/>
          <a:ln>
            <a:noFill/>
          </a:ln>
        </p:spPr>
      </p:pic>
      <p:pic>
        <p:nvPicPr>
          <p:cNvPr id="163" name="Google Shape;163;p17"/>
          <p:cNvPicPr preferRelativeResize="0"/>
          <p:nvPr/>
        </p:nvPicPr>
        <p:blipFill rotWithShape="1">
          <a:blip r:embed="rId10">
            <a:alphaModFix/>
          </a:blip>
          <a:srcRect b="0" l="0" r="0" t="0"/>
          <a:stretch/>
        </p:blipFill>
        <p:spPr>
          <a:xfrm>
            <a:off x="10725889" y="5931584"/>
            <a:ext cx="2576703" cy="2410585"/>
          </a:xfrm>
          <a:prstGeom prst="rect">
            <a:avLst/>
          </a:prstGeom>
          <a:noFill/>
          <a:ln>
            <a:noFill/>
          </a:ln>
          <a:effectLst>
            <a:reflection blurRad="0" dir="5400000" dist="38100" endA="0" endPos="30000" fadeDir="5400012" kx="0" rotWithShape="0" algn="bl" stA="5000" stPos="0" sy="-100000" ky="0"/>
          </a:effectLst>
        </p:spPr>
      </p:pic>
      <p:sp>
        <p:nvSpPr>
          <p:cNvPr id="164" name="Google Shape;164;p17"/>
          <p:cNvSpPr/>
          <p:nvPr/>
        </p:nvSpPr>
        <p:spPr>
          <a:xfrm>
            <a:off x="1209740" y="4331070"/>
            <a:ext cx="2032928" cy="584775"/>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0" i="0" lang="es-MX" sz="3200" u="none" cap="none" strike="noStrike">
                <a:solidFill>
                  <a:schemeClr val="dk1"/>
                </a:solidFill>
                <a:latin typeface="Times New Roman"/>
                <a:ea typeface="Times New Roman"/>
                <a:cs typeface="Times New Roman"/>
                <a:sym typeface="Times New Roman"/>
              </a:rPr>
              <a:t>Materiales:</a:t>
            </a:r>
            <a:endParaRPr b="0" i="0" sz="5400" u="none" cap="none" strike="noStrike">
              <a:solidFill>
                <a:schemeClr val="dk1"/>
              </a:solidFill>
              <a:latin typeface="Times New Roman"/>
              <a:ea typeface="Times New Roman"/>
              <a:cs typeface="Times New Roman"/>
              <a:sym typeface="Times New Roman"/>
            </a:endParaRPr>
          </a:p>
        </p:txBody>
      </p:sp>
      <p:sp>
        <p:nvSpPr>
          <p:cNvPr id="165" name="Google Shape;165;p17"/>
          <p:cNvSpPr/>
          <p:nvPr/>
        </p:nvSpPr>
        <p:spPr>
          <a:xfrm>
            <a:off x="13728629" y="5586117"/>
            <a:ext cx="2692792" cy="3871036"/>
          </a:xfrm>
          <a:prstGeom prst="rect">
            <a:avLst/>
          </a:prstGeom>
          <a:gradFill>
            <a:gsLst>
              <a:gs pos="0">
                <a:srgbClr val="38B6D8"/>
              </a:gs>
              <a:gs pos="100000">
                <a:srgbClr val="91ECFF"/>
              </a:gs>
            </a:gsLst>
            <a:lin ang="16200000" scaled="0"/>
          </a:gradFill>
          <a:ln cap="flat" cmpd="sng" w="9525">
            <a:solidFill>
              <a:srgbClr val="45A9C4"/>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rPr b="0" i="0" lang="es-MX" sz="2800" u="none" cap="none" strike="noStrike">
                <a:solidFill>
                  <a:schemeClr val="lt1"/>
                </a:solidFill>
                <a:latin typeface="Arial"/>
                <a:ea typeface="Arial"/>
                <a:cs typeface="Arial"/>
                <a:sym typeface="Arial"/>
              </a:rPr>
              <a:t>Etiquetas.</a:t>
            </a:r>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166" name="Google Shape;166;p17"/>
          <p:cNvPicPr preferRelativeResize="0"/>
          <p:nvPr/>
        </p:nvPicPr>
        <p:blipFill>
          <a:blip r:embed="rId11">
            <a:alphaModFix/>
          </a:blip>
          <a:stretch>
            <a:fillRect/>
          </a:stretch>
        </p:blipFill>
        <p:spPr>
          <a:xfrm>
            <a:off x="13722077" y="6195754"/>
            <a:ext cx="2576699" cy="1756048"/>
          </a:xfrm>
          <a:prstGeom prst="rect">
            <a:avLst/>
          </a:prstGeom>
          <a:gradFill>
            <a:gsLst>
              <a:gs pos="0">
                <a:srgbClr val="38B6D8"/>
              </a:gs>
              <a:gs pos="100000">
                <a:srgbClr val="91ECFF"/>
              </a:gs>
            </a:gsLst>
            <a:lin ang="16200038" scaled="0"/>
          </a:gradFill>
          <a:ln cap="flat" cmpd="sng" w="9525">
            <a:solidFill>
              <a:srgbClr val="45A9C4"/>
            </a:solidFill>
            <a:prstDash val="solid"/>
            <a:round/>
            <a:headEnd len="sm" w="sm" type="none"/>
            <a:tailEnd len="sm" w="sm" type="none"/>
          </a:ln>
          <a:effectLst>
            <a:outerShdw blurRad="40000" rotWithShape="0" dir="5400000" dist="23000">
              <a:srgbClr val="000000">
                <a:alpha val="349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8"/>
          <p:cNvSpPr txBox="1"/>
          <p:nvPr/>
        </p:nvSpPr>
        <p:spPr>
          <a:xfrm>
            <a:off x="842200" y="1143025"/>
            <a:ext cx="9926100" cy="82812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0"/>
              </a:spcAft>
              <a:buClr>
                <a:srgbClr val="000000"/>
              </a:buClr>
              <a:buSzPts val="1200"/>
              <a:buFont typeface="Arial"/>
              <a:buNone/>
            </a:pPr>
            <a:r>
              <a:t/>
            </a:r>
            <a:endParaRPr b="1" i="0" sz="12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Obtención de semillas</a:t>
            </a:r>
            <a:endParaRPr b="1"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0" i="0" lang="es-MX" sz="2800" u="none" cap="none" strike="noStrike">
                <a:solidFill>
                  <a:schemeClr val="dk1"/>
                </a:solidFill>
                <a:latin typeface="Times New Roman"/>
                <a:ea typeface="Times New Roman"/>
                <a:cs typeface="Times New Roman"/>
                <a:sym typeface="Times New Roman"/>
              </a:rPr>
              <a:t>Se compr</a:t>
            </a:r>
            <a:r>
              <a:rPr lang="es-MX" sz="2800">
                <a:solidFill>
                  <a:schemeClr val="dk1"/>
                </a:solidFill>
                <a:latin typeface="Times New Roman"/>
                <a:ea typeface="Times New Roman"/>
                <a:cs typeface="Times New Roman"/>
                <a:sym typeface="Times New Roman"/>
              </a:rPr>
              <a:t>ó</a:t>
            </a:r>
            <a:r>
              <a:rPr b="0" i="0" lang="es-MX" sz="2800" u="none" cap="none" strike="noStrike">
                <a:solidFill>
                  <a:schemeClr val="dk1"/>
                </a:solidFill>
                <a:latin typeface="Times New Roman"/>
                <a:ea typeface="Times New Roman"/>
                <a:cs typeface="Times New Roman"/>
                <a:sym typeface="Times New Roman"/>
              </a:rPr>
              <a:t> las semillas de espinaca en una agroveterinaria para exponerl</a:t>
            </a:r>
            <a:r>
              <a:rPr lang="es-MX" sz="2800">
                <a:solidFill>
                  <a:schemeClr val="dk1"/>
                </a:solidFill>
                <a:latin typeface="Times New Roman"/>
                <a:ea typeface="Times New Roman"/>
                <a:cs typeface="Times New Roman"/>
                <a:sym typeface="Times New Roman"/>
              </a:rPr>
              <a:t>as</a:t>
            </a:r>
            <a:r>
              <a:rPr b="0" i="0" lang="es-MX" sz="2800" u="none" cap="none" strike="noStrike">
                <a:solidFill>
                  <a:schemeClr val="dk1"/>
                </a:solidFill>
                <a:latin typeface="Times New Roman"/>
                <a:ea typeface="Times New Roman"/>
                <a:cs typeface="Times New Roman"/>
                <a:sym typeface="Times New Roman"/>
              </a:rPr>
              <a:t> a luz UV.</a:t>
            </a:r>
            <a:endParaRPr b="0"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Selección de semillas</a:t>
            </a:r>
            <a:endParaRPr b="1"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0" i="0" lang="es-MX" sz="2800" u="none" cap="none" strike="noStrike">
                <a:solidFill>
                  <a:schemeClr val="dk1"/>
                </a:solidFill>
                <a:latin typeface="Times New Roman"/>
                <a:ea typeface="Times New Roman"/>
                <a:cs typeface="Times New Roman"/>
                <a:sym typeface="Times New Roman"/>
              </a:rPr>
              <a:t>Para asegurar uniformidad en las semillas y tener una mejor germinación se </a:t>
            </a:r>
            <a:r>
              <a:rPr lang="es-MX" sz="2800">
                <a:solidFill>
                  <a:schemeClr val="dk1"/>
                </a:solidFill>
                <a:latin typeface="Times New Roman"/>
                <a:ea typeface="Times New Roman"/>
                <a:cs typeface="Times New Roman"/>
                <a:sym typeface="Times New Roman"/>
              </a:rPr>
              <a:t>hizo una </a:t>
            </a:r>
            <a:r>
              <a:rPr lang="es-MX" sz="2800">
                <a:solidFill>
                  <a:schemeClr val="dk1"/>
                </a:solidFill>
                <a:latin typeface="Times New Roman"/>
                <a:ea typeface="Times New Roman"/>
                <a:cs typeface="Times New Roman"/>
                <a:sym typeface="Times New Roman"/>
              </a:rPr>
              <a:t>selección</a:t>
            </a:r>
            <a:r>
              <a:rPr lang="es-MX" sz="2800">
                <a:solidFill>
                  <a:schemeClr val="dk1"/>
                </a:solidFill>
                <a:latin typeface="Times New Roman"/>
                <a:ea typeface="Times New Roman"/>
                <a:cs typeface="Times New Roman"/>
                <a:sym typeface="Times New Roman"/>
              </a:rPr>
              <a:t> manual de las que presentaban mejores condiciones </a:t>
            </a:r>
            <a:r>
              <a:rPr lang="es-MX" sz="2800">
                <a:solidFill>
                  <a:schemeClr val="dk1"/>
                </a:solidFill>
                <a:latin typeface="Times New Roman"/>
                <a:ea typeface="Times New Roman"/>
                <a:cs typeface="Times New Roman"/>
                <a:sym typeface="Times New Roman"/>
              </a:rPr>
              <a:t>físicas</a:t>
            </a:r>
            <a:r>
              <a:rPr lang="es-MX" sz="2800">
                <a:solidFill>
                  <a:schemeClr val="dk1"/>
                </a:solidFill>
                <a:latin typeface="Times New Roman"/>
                <a:ea typeface="Times New Roman"/>
                <a:cs typeface="Times New Roman"/>
                <a:sym typeface="Times New Roman"/>
              </a:rPr>
              <a:t>. </a:t>
            </a:r>
            <a:endParaRPr b="0"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Exposición a luz ultravioleta (UV)</a:t>
            </a:r>
            <a:endParaRPr b="1"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1200"/>
              </a:spcAft>
              <a:buClr>
                <a:srgbClr val="000000"/>
              </a:buClr>
              <a:buSzPts val="2800"/>
              <a:buFont typeface="Arial"/>
              <a:buNone/>
            </a:pPr>
            <a:r>
              <a:rPr b="0" i="0" lang="es-MX" sz="2800" u="none" cap="none" strike="noStrike">
                <a:solidFill>
                  <a:schemeClr val="dk1"/>
                </a:solidFill>
                <a:latin typeface="Times New Roman"/>
                <a:ea typeface="Times New Roman"/>
                <a:cs typeface="Times New Roman"/>
                <a:sym typeface="Times New Roman"/>
              </a:rPr>
              <a:t>El tratamiento 1 se ex</a:t>
            </a:r>
            <a:r>
              <a:rPr lang="es-MX" sz="2800">
                <a:solidFill>
                  <a:schemeClr val="dk1"/>
                </a:solidFill>
                <a:latin typeface="Times New Roman"/>
                <a:ea typeface="Times New Roman"/>
                <a:cs typeface="Times New Roman"/>
                <a:sym typeface="Times New Roman"/>
              </a:rPr>
              <a:t>puso </a:t>
            </a:r>
            <a:r>
              <a:rPr b="0" i="0" lang="es-MX" sz="2800" u="none" cap="none" strike="noStrike">
                <a:solidFill>
                  <a:schemeClr val="dk1"/>
                </a:solidFill>
                <a:latin typeface="Times New Roman"/>
                <a:ea typeface="Times New Roman"/>
                <a:cs typeface="Times New Roman"/>
                <a:sym typeface="Times New Roman"/>
              </a:rPr>
              <a:t>por 15 minutos y el tratamiento 2 se exp</a:t>
            </a:r>
            <a:r>
              <a:rPr lang="es-MX" sz="2800">
                <a:solidFill>
                  <a:schemeClr val="dk1"/>
                </a:solidFill>
                <a:latin typeface="Times New Roman"/>
                <a:ea typeface="Times New Roman"/>
                <a:cs typeface="Times New Roman"/>
                <a:sym typeface="Times New Roman"/>
              </a:rPr>
              <a:t>uso</a:t>
            </a:r>
            <a:r>
              <a:rPr b="0" i="0" lang="es-MX" sz="2800" u="none" cap="none" strike="noStrike">
                <a:solidFill>
                  <a:schemeClr val="dk1"/>
                </a:solidFill>
                <a:latin typeface="Times New Roman"/>
                <a:ea typeface="Times New Roman"/>
                <a:cs typeface="Times New Roman"/>
                <a:sym typeface="Times New Roman"/>
              </a:rPr>
              <a:t> por </a:t>
            </a:r>
            <a:r>
              <a:rPr lang="es-MX" sz="2800">
                <a:solidFill>
                  <a:schemeClr val="dk1"/>
                </a:solidFill>
                <a:latin typeface="Times New Roman"/>
                <a:ea typeface="Times New Roman"/>
                <a:cs typeface="Times New Roman"/>
                <a:sym typeface="Times New Roman"/>
              </a:rPr>
              <a:t>2</a:t>
            </a:r>
            <a:r>
              <a:rPr b="0" i="0" lang="es-MX" sz="2800" u="none" cap="none" strike="noStrike">
                <a:solidFill>
                  <a:schemeClr val="dk1"/>
                </a:solidFill>
                <a:latin typeface="Times New Roman"/>
                <a:ea typeface="Times New Roman"/>
                <a:cs typeface="Times New Roman"/>
                <a:sym typeface="Times New Roman"/>
              </a:rPr>
              <a:t>0 minutos, el tratamiento control no se exp</a:t>
            </a:r>
            <a:r>
              <a:rPr lang="es-MX" sz="2800">
                <a:solidFill>
                  <a:schemeClr val="dk1"/>
                </a:solidFill>
                <a:latin typeface="Times New Roman"/>
                <a:ea typeface="Times New Roman"/>
                <a:cs typeface="Times New Roman"/>
                <a:sym typeface="Times New Roman"/>
              </a:rPr>
              <a:t>uso</a:t>
            </a:r>
            <a:r>
              <a:rPr b="0" i="0" lang="es-MX" sz="2800" u="none" cap="none" strike="noStrike">
                <a:solidFill>
                  <a:schemeClr val="dk1"/>
                </a:solidFill>
                <a:latin typeface="Times New Roman"/>
                <a:ea typeface="Times New Roman"/>
                <a:cs typeface="Times New Roman"/>
                <a:sym typeface="Times New Roman"/>
              </a:rPr>
              <a:t> a la luz UV. </a:t>
            </a:r>
            <a:endParaRPr b="0" i="0" sz="2800" u="none" cap="none" strike="noStrike">
              <a:solidFill>
                <a:schemeClr val="dk1"/>
              </a:solidFill>
              <a:latin typeface="Times New Roman"/>
              <a:ea typeface="Times New Roman"/>
              <a:cs typeface="Times New Roman"/>
              <a:sym typeface="Times New Roman"/>
            </a:endParaRPr>
          </a:p>
        </p:txBody>
      </p:sp>
      <p:sp>
        <p:nvSpPr>
          <p:cNvPr id="173" name="Google Shape;173;p18"/>
          <p:cNvSpPr txBox="1"/>
          <p:nvPr/>
        </p:nvSpPr>
        <p:spPr>
          <a:xfrm>
            <a:off x="7319925" y="-31825"/>
            <a:ext cx="40728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600"/>
              <a:buFont typeface="Arial"/>
              <a:buNone/>
            </a:pPr>
            <a:r>
              <a:rPr b="1" i="0" lang="es-MX" sz="3600" u="none" cap="none" strike="noStrike">
                <a:solidFill>
                  <a:schemeClr val="dk1"/>
                </a:solidFill>
                <a:latin typeface="Times New Roman"/>
                <a:ea typeface="Times New Roman"/>
                <a:cs typeface="Times New Roman"/>
                <a:sym typeface="Times New Roman"/>
              </a:rPr>
              <a:t>METODOLOGÍA</a:t>
            </a:r>
            <a:endParaRPr b="0" i="0" sz="3600" u="none" cap="none" strike="noStrike">
              <a:solidFill>
                <a:srgbClr val="000000"/>
              </a:solidFill>
              <a:latin typeface="Arial"/>
              <a:ea typeface="Arial"/>
              <a:cs typeface="Arial"/>
              <a:sym typeface="Arial"/>
            </a:endParaRPr>
          </a:p>
        </p:txBody>
      </p:sp>
      <p:grpSp>
        <p:nvGrpSpPr>
          <p:cNvPr id="174" name="Google Shape;174;p18"/>
          <p:cNvGrpSpPr/>
          <p:nvPr/>
        </p:nvGrpSpPr>
        <p:grpSpPr>
          <a:xfrm>
            <a:off x="0" y="9637770"/>
            <a:ext cx="18288000" cy="649224"/>
            <a:chOff x="0" y="6425184"/>
            <a:chExt cx="12192000" cy="432816"/>
          </a:xfrm>
        </p:grpSpPr>
        <p:pic>
          <p:nvPicPr>
            <p:cNvPr id="175" name="Google Shape;175;p18"/>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176" name="Google Shape;176;p18"/>
            <p:cNvSpPr txBox="1"/>
            <p:nvPr/>
          </p:nvSpPr>
          <p:spPr>
            <a:xfrm>
              <a:off x="117392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6</a:t>
              </a:r>
              <a:endParaRPr b="1" i="0" sz="2400" u="none" cap="none" strike="noStrike">
                <a:solidFill>
                  <a:schemeClr val="lt1"/>
                </a:solidFill>
                <a:latin typeface="Georgia"/>
                <a:ea typeface="Georgia"/>
                <a:cs typeface="Georgia"/>
                <a:sym typeface="Georgia"/>
              </a:endParaRPr>
            </a:p>
          </p:txBody>
        </p:sp>
      </p:grpSp>
      <p:pic>
        <p:nvPicPr>
          <p:cNvPr id="177" name="Google Shape;177;p18"/>
          <p:cNvPicPr preferRelativeResize="0"/>
          <p:nvPr/>
        </p:nvPicPr>
        <p:blipFill rotWithShape="1">
          <a:blip r:embed="rId4">
            <a:alphaModFix/>
          </a:blip>
          <a:srcRect b="0" l="0" r="0" t="0"/>
          <a:stretch/>
        </p:blipFill>
        <p:spPr>
          <a:xfrm>
            <a:off x="12344400" y="5867400"/>
            <a:ext cx="5791200" cy="3257550"/>
          </a:xfrm>
          <a:prstGeom prst="rect">
            <a:avLst/>
          </a:prstGeom>
          <a:noFill/>
          <a:ln>
            <a:noFill/>
          </a:ln>
        </p:spPr>
      </p:pic>
      <p:sp>
        <p:nvSpPr>
          <p:cNvPr id="178" name="Google Shape;178;p18"/>
          <p:cNvSpPr txBox="1"/>
          <p:nvPr/>
        </p:nvSpPr>
        <p:spPr>
          <a:xfrm>
            <a:off x="842200" y="1143025"/>
            <a:ext cx="5759700" cy="585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MX" sz="3200" u="none" cap="none" strike="noStrike">
                <a:solidFill>
                  <a:srgbClr val="000000"/>
                </a:solidFill>
                <a:latin typeface="Times New Roman"/>
                <a:ea typeface="Times New Roman"/>
                <a:cs typeface="Times New Roman"/>
                <a:sym typeface="Times New Roman"/>
              </a:rPr>
              <a:t>PASOS A REALI</a:t>
            </a:r>
            <a:r>
              <a:rPr b="1" lang="es-MX" sz="3200">
                <a:latin typeface="Times New Roman"/>
                <a:ea typeface="Times New Roman"/>
                <a:cs typeface="Times New Roman"/>
                <a:sym typeface="Times New Roman"/>
              </a:rPr>
              <a:t>ZADOS:</a:t>
            </a:r>
            <a:endParaRPr/>
          </a:p>
        </p:txBody>
      </p:sp>
      <p:pic>
        <p:nvPicPr>
          <p:cNvPr id="179" name="Google Shape;179;p18"/>
          <p:cNvPicPr preferRelativeResize="0"/>
          <p:nvPr/>
        </p:nvPicPr>
        <p:blipFill>
          <a:blip r:embed="rId5">
            <a:alphaModFix/>
          </a:blip>
          <a:stretch>
            <a:fillRect/>
          </a:stretch>
        </p:blipFill>
        <p:spPr>
          <a:xfrm>
            <a:off x="13359376" y="1050513"/>
            <a:ext cx="3567726" cy="4756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nvSpPr>
        <p:spPr>
          <a:xfrm>
            <a:off x="904800" y="1711450"/>
            <a:ext cx="16478400" cy="24627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Imbibición</a:t>
            </a:r>
            <a:endParaRPr b="1"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0" i="0" lang="es-MX" sz="2800" u="none" cap="none" strike="noStrike">
                <a:solidFill>
                  <a:schemeClr val="dk1"/>
                </a:solidFill>
                <a:latin typeface="Times New Roman"/>
                <a:ea typeface="Times New Roman"/>
                <a:cs typeface="Times New Roman"/>
                <a:sym typeface="Times New Roman"/>
              </a:rPr>
              <a:t>Antes de</a:t>
            </a:r>
            <a:r>
              <a:rPr lang="es-MX" sz="2800">
                <a:solidFill>
                  <a:schemeClr val="dk1"/>
                </a:solidFill>
                <a:latin typeface="Times New Roman"/>
                <a:ea typeface="Times New Roman"/>
                <a:cs typeface="Times New Roman"/>
                <a:sym typeface="Times New Roman"/>
              </a:rPr>
              <a:t> someter a contacto </a:t>
            </a:r>
            <a:r>
              <a:rPr b="0" i="0" lang="es-MX" sz="2800" u="none" cap="none" strike="noStrike">
                <a:solidFill>
                  <a:schemeClr val="dk1"/>
                </a:solidFill>
                <a:latin typeface="Times New Roman"/>
                <a:ea typeface="Times New Roman"/>
                <a:cs typeface="Times New Roman"/>
                <a:sym typeface="Times New Roman"/>
              </a:rPr>
              <a:t> </a:t>
            </a:r>
            <a:r>
              <a:rPr lang="es-MX" sz="2800">
                <a:solidFill>
                  <a:schemeClr val="dk1"/>
                </a:solidFill>
                <a:latin typeface="Times New Roman"/>
                <a:ea typeface="Times New Roman"/>
                <a:cs typeface="Times New Roman"/>
                <a:sym typeface="Times New Roman"/>
              </a:rPr>
              <a:t>con </a:t>
            </a:r>
            <a:r>
              <a:rPr b="0" i="0" lang="es-MX" sz="2800" u="none" cap="none" strike="noStrike">
                <a:solidFill>
                  <a:schemeClr val="dk1"/>
                </a:solidFill>
                <a:latin typeface="Times New Roman"/>
                <a:ea typeface="Times New Roman"/>
                <a:cs typeface="Times New Roman"/>
                <a:sym typeface="Times New Roman"/>
              </a:rPr>
              <a:t>agua de las semillas se </a:t>
            </a:r>
            <a:r>
              <a:rPr lang="es-MX" sz="2800">
                <a:solidFill>
                  <a:schemeClr val="dk1"/>
                </a:solidFill>
                <a:latin typeface="Times New Roman"/>
                <a:ea typeface="Times New Roman"/>
                <a:cs typeface="Times New Roman"/>
                <a:sym typeface="Times New Roman"/>
              </a:rPr>
              <a:t>realizó</a:t>
            </a:r>
            <a:r>
              <a:rPr lang="es-MX" sz="2800">
                <a:solidFill>
                  <a:schemeClr val="dk1"/>
                </a:solidFill>
                <a:latin typeface="Times New Roman"/>
                <a:ea typeface="Times New Roman"/>
                <a:cs typeface="Times New Roman"/>
                <a:sym typeface="Times New Roman"/>
              </a:rPr>
              <a:t> el </a:t>
            </a:r>
            <a:r>
              <a:rPr b="0" i="0" lang="es-MX" sz="2800" u="none" cap="none" strike="noStrike">
                <a:solidFill>
                  <a:schemeClr val="dk1"/>
                </a:solidFill>
                <a:latin typeface="Times New Roman"/>
                <a:ea typeface="Times New Roman"/>
                <a:cs typeface="Times New Roman"/>
                <a:sym typeface="Times New Roman"/>
              </a:rPr>
              <a:t> pesado, posteriormente </a:t>
            </a:r>
            <a:r>
              <a:rPr lang="es-MX" sz="2800">
                <a:solidFill>
                  <a:schemeClr val="dk1"/>
                </a:solidFill>
                <a:latin typeface="Times New Roman"/>
                <a:ea typeface="Times New Roman"/>
                <a:cs typeface="Times New Roman"/>
                <a:sym typeface="Times New Roman"/>
              </a:rPr>
              <a:t>se </a:t>
            </a:r>
            <a:r>
              <a:rPr lang="es-MX" sz="2800">
                <a:solidFill>
                  <a:schemeClr val="dk1"/>
                </a:solidFill>
                <a:latin typeface="Times New Roman"/>
                <a:ea typeface="Times New Roman"/>
                <a:cs typeface="Times New Roman"/>
                <a:sym typeface="Times New Roman"/>
              </a:rPr>
              <a:t>hizo</a:t>
            </a:r>
            <a:r>
              <a:rPr lang="es-MX" sz="2800">
                <a:solidFill>
                  <a:schemeClr val="dk1"/>
                </a:solidFill>
                <a:latin typeface="Times New Roman"/>
                <a:ea typeface="Times New Roman"/>
                <a:cs typeface="Times New Roman"/>
                <a:sym typeface="Times New Roman"/>
              </a:rPr>
              <a:t> </a:t>
            </a:r>
            <a:r>
              <a:rPr b="0" i="0" lang="es-MX" sz="2800" u="none" cap="none" strike="noStrike">
                <a:solidFill>
                  <a:schemeClr val="dk1"/>
                </a:solidFill>
                <a:latin typeface="Times New Roman"/>
                <a:ea typeface="Times New Roman"/>
                <a:cs typeface="Times New Roman"/>
                <a:sym typeface="Times New Roman"/>
              </a:rPr>
              <a:t>el pesado de las semillas cada 12 horas durante 48 horas para poder calcular el porcentaje de imbibición de agua. </a:t>
            </a:r>
            <a:br>
              <a:rPr b="1" i="0" lang="es-MX" sz="1200" u="none" cap="none" strike="noStrike">
                <a:solidFill>
                  <a:schemeClr val="dk1"/>
                </a:solidFill>
                <a:latin typeface="Times New Roman"/>
                <a:ea typeface="Times New Roman"/>
                <a:cs typeface="Times New Roman"/>
                <a:sym typeface="Times New Roman"/>
              </a:rPr>
            </a:br>
            <a:endParaRPr b="1" i="0" sz="1200" u="none" cap="none" strike="noStrike">
              <a:solidFill>
                <a:schemeClr val="dk1"/>
              </a:solidFill>
              <a:latin typeface="Times New Roman"/>
              <a:ea typeface="Times New Roman"/>
              <a:cs typeface="Times New Roman"/>
              <a:sym typeface="Times New Roman"/>
            </a:endParaRPr>
          </a:p>
        </p:txBody>
      </p:sp>
      <p:grpSp>
        <p:nvGrpSpPr>
          <p:cNvPr id="186" name="Google Shape;186;p19"/>
          <p:cNvGrpSpPr/>
          <p:nvPr/>
        </p:nvGrpSpPr>
        <p:grpSpPr>
          <a:xfrm>
            <a:off x="0" y="9637770"/>
            <a:ext cx="18288000" cy="649224"/>
            <a:chOff x="0" y="6425184"/>
            <a:chExt cx="12192000" cy="432816"/>
          </a:xfrm>
        </p:grpSpPr>
        <p:pic>
          <p:nvPicPr>
            <p:cNvPr id="187" name="Google Shape;187;p19"/>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188" name="Google Shape;188;p19"/>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7</a:t>
              </a:r>
              <a:endParaRPr b="1" i="0" sz="2400" u="none" cap="none" strike="noStrike">
                <a:solidFill>
                  <a:schemeClr val="lt1"/>
                </a:solidFill>
                <a:latin typeface="Georgia"/>
                <a:ea typeface="Georgia"/>
                <a:cs typeface="Georgia"/>
                <a:sym typeface="Georgia"/>
              </a:endParaRPr>
            </a:p>
          </p:txBody>
        </p:sp>
      </p:grpSp>
      <p:sp>
        <p:nvSpPr>
          <p:cNvPr id="189" name="Google Shape;189;p19"/>
          <p:cNvSpPr txBox="1"/>
          <p:nvPr/>
        </p:nvSpPr>
        <p:spPr>
          <a:xfrm>
            <a:off x="7329608" y="282271"/>
            <a:ext cx="47646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600"/>
              <a:buFont typeface="Arial"/>
              <a:buNone/>
            </a:pPr>
            <a:r>
              <a:rPr b="1" i="0" lang="es-MX" sz="3600" u="none" cap="none" strike="noStrike">
                <a:solidFill>
                  <a:schemeClr val="dk1"/>
                </a:solidFill>
                <a:latin typeface="Times New Roman"/>
                <a:ea typeface="Times New Roman"/>
                <a:cs typeface="Times New Roman"/>
                <a:sym typeface="Times New Roman"/>
              </a:rPr>
              <a:t>METODOLOGÍA</a:t>
            </a:r>
            <a:endParaRPr b="0" i="0" sz="3600" u="none" cap="none" strike="noStrike">
              <a:solidFill>
                <a:srgbClr val="000000"/>
              </a:solidFill>
              <a:latin typeface="Arial"/>
              <a:ea typeface="Arial"/>
              <a:cs typeface="Arial"/>
              <a:sym typeface="Arial"/>
            </a:endParaRPr>
          </a:p>
        </p:txBody>
      </p:sp>
      <p:pic>
        <p:nvPicPr>
          <p:cNvPr id="190" name="Google Shape;190;p19"/>
          <p:cNvPicPr preferRelativeResize="0"/>
          <p:nvPr/>
        </p:nvPicPr>
        <p:blipFill>
          <a:blip r:embed="rId4">
            <a:alphaModFix/>
          </a:blip>
          <a:stretch>
            <a:fillRect/>
          </a:stretch>
        </p:blipFill>
        <p:spPr>
          <a:xfrm>
            <a:off x="8953937" y="4427850"/>
            <a:ext cx="3564000" cy="4752000"/>
          </a:xfrm>
          <a:prstGeom prst="rect">
            <a:avLst/>
          </a:prstGeom>
          <a:noFill/>
          <a:ln>
            <a:noFill/>
          </a:ln>
        </p:spPr>
      </p:pic>
      <p:sp>
        <p:nvSpPr>
          <p:cNvPr id="191" name="Google Shape;191;p19"/>
          <p:cNvSpPr txBox="1"/>
          <p:nvPr/>
        </p:nvSpPr>
        <p:spPr>
          <a:xfrm>
            <a:off x="904800" y="4174150"/>
            <a:ext cx="6424800" cy="40020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1200"/>
              </a:spcBef>
              <a:spcAft>
                <a:spcPts val="0"/>
              </a:spcAft>
              <a:buNone/>
            </a:pPr>
            <a:r>
              <a:rPr b="1" lang="es-MX" sz="2800">
                <a:solidFill>
                  <a:schemeClr val="dk1"/>
                </a:solidFill>
                <a:latin typeface="Times New Roman"/>
                <a:ea typeface="Times New Roman"/>
                <a:cs typeface="Times New Roman"/>
                <a:sym typeface="Times New Roman"/>
              </a:rPr>
              <a:t>Organización de las semillas</a:t>
            </a:r>
            <a:endParaRPr b="1" sz="2800">
              <a:solidFill>
                <a:schemeClr val="dk1"/>
              </a:solidFill>
              <a:latin typeface="Times New Roman"/>
              <a:ea typeface="Times New Roman"/>
              <a:cs typeface="Times New Roman"/>
              <a:sym typeface="Times New Roman"/>
            </a:endParaRPr>
          </a:p>
          <a:p>
            <a:pPr indent="0" lvl="0" marL="0" rtl="0" algn="just">
              <a:lnSpc>
                <a:spcPct val="150000"/>
              </a:lnSpc>
              <a:spcBef>
                <a:spcPts val="1200"/>
              </a:spcBef>
              <a:spcAft>
                <a:spcPts val="1200"/>
              </a:spcAft>
              <a:buNone/>
            </a:pPr>
            <a:r>
              <a:rPr lang="es-MX" sz="2800">
                <a:solidFill>
                  <a:schemeClr val="dk1"/>
                </a:solidFill>
                <a:latin typeface="Times New Roman"/>
                <a:ea typeface="Times New Roman"/>
                <a:cs typeface="Times New Roman"/>
                <a:sym typeface="Times New Roman"/>
              </a:rPr>
              <a:t>Después de haber expuesto a las semillas a la luz UV, se colocó 30 semillas por recipiente además de agua destilada de manera ordenada para facilitar su observación y análisis.</a:t>
            </a:r>
            <a:endParaRPr/>
          </a:p>
        </p:txBody>
      </p:sp>
      <p:pic>
        <p:nvPicPr>
          <p:cNvPr id="192" name="Google Shape;192;p19"/>
          <p:cNvPicPr preferRelativeResize="0"/>
          <p:nvPr/>
        </p:nvPicPr>
        <p:blipFill>
          <a:blip r:embed="rId5">
            <a:alphaModFix/>
          </a:blip>
          <a:stretch>
            <a:fillRect/>
          </a:stretch>
        </p:blipFill>
        <p:spPr>
          <a:xfrm>
            <a:off x="12958232" y="4443988"/>
            <a:ext cx="3539793" cy="47197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20"/>
          <p:cNvPicPr preferRelativeResize="0"/>
          <p:nvPr/>
        </p:nvPicPr>
        <p:blipFill rotWithShape="1">
          <a:blip r:embed="rId3">
            <a:alphaModFix/>
          </a:blip>
          <a:srcRect b="0" l="0" r="0" t="0"/>
          <a:stretch/>
        </p:blipFill>
        <p:spPr>
          <a:xfrm>
            <a:off x="9947449" y="1112520"/>
            <a:ext cx="4101599" cy="4030980"/>
          </a:xfrm>
          <a:prstGeom prst="rect">
            <a:avLst/>
          </a:prstGeom>
          <a:noFill/>
          <a:ln>
            <a:noFill/>
          </a:ln>
        </p:spPr>
      </p:pic>
      <p:sp>
        <p:nvSpPr>
          <p:cNvPr id="199" name="Google Shape;199;p20"/>
          <p:cNvSpPr txBox="1"/>
          <p:nvPr/>
        </p:nvSpPr>
        <p:spPr>
          <a:xfrm>
            <a:off x="9128150" y="5143504"/>
            <a:ext cx="7376100" cy="33555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Variables dependientes</a:t>
            </a:r>
            <a:endParaRPr/>
          </a:p>
          <a:p>
            <a:pPr indent="-406400" lvl="0" marL="457200" marR="0" rtl="0" algn="just">
              <a:lnSpc>
                <a:spcPct val="150000"/>
              </a:lnSpc>
              <a:spcBef>
                <a:spcPts val="1200"/>
              </a:spcBef>
              <a:spcAft>
                <a:spcPts val="0"/>
              </a:spcAft>
              <a:buClr>
                <a:schemeClr val="dk1"/>
              </a:buClr>
              <a:buSzPts val="2800"/>
              <a:buFont typeface="Times New Roman"/>
              <a:buChar char="●"/>
            </a:pPr>
            <a:r>
              <a:rPr b="0" i="0" lang="es-MX" sz="2800" u="none" cap="none" strike="noStrike">
                <a:solidFill>
                  <a:schemeClr val="dk1"/>
                </a:solidFill>
                <a:latin typeface="Times New Roman"/>
                <a:ea typeface="Times New Roman"/>
                <a:cs typeface="Times New Roman"/>
                <a:sym typeface="Times New Roman"/>
              </a:rPr>
              <a:t>Porcentaje de germinación de semillas</a:t>
            </a:r>
            <a:endParaRPr b="0" i="0" sz="2800" u="none" cap="none" strike="noStrike">
              <a:solidFill>
                <a:schemeClr val="dk1"/>
              </a:solidFill>
              <a:latin typeface="Times New Roman"/>
              <a:ea typeface="Times New Roman"/>
              <a:cs typeface="Times New Roman"/>
              <a:sym typeface="Times New Roman"/>
            </a:endParaRPr>
          </a:p>
          <a:p>
            <a:pPr indent="-406400" lvl="0" marL="457200" marR="0" rtl="0" algn="just">
              <a:lnSpc>
                <a:spcPct val="150000"/>
              </a:lnSpc>
              <a:spcBef>
                <a:spcPts val="0"/>
              </a:spcBef>
              <a:spcAft>
                <a:spcPts val="0"/>
              </a:spcAft>
              <a:buClr>
                <a:schemeClr val="dk1"/>
              </a:buClr>
              <a:buSzPts val="2800"/>
              <a:buFont typeface="Times New Roman"/>
              <a:buChar char="●"/>
            </a:pPr>
            <a:r>
              <a:rPr b="0" i="0" lang="es-MX" sz="2800" u="none" cap="none" strike="noStrike">
                <a:solidFill>
                  <a:schemeClr val="dk1"/>
                </a:solidFill>
                <a:latin typeface="Times New Roman"/>
                <a:ea typeface="Times New Roman"/>
                <a:cs typeface="Times New Roman"/>
                <a:sym typeface="Times New Roman"/>
              </a:rPr>
              <a:t>Índice de sincronización de la germinación de semillas.</a:t>
            </a:r>
            <a:endParaRPr b="0" i="0" sz="2800" u="none" cap="none" strike="noStrike">
              <a:solidFill>
                <a:schemeClr val="dk1"/>
              </a:solidFill>
              <a:latin typeface="Times New Roman"/>
              <a:ea typeface="Times New Roman"/>
              <a:cs typeface="Times New Roman"/>
              <a:sym typeface="Times New Roman"/>
            </a:endParaRPr>
          </a:p>
          <a:p>
            <a:pPr indent="-406400" lvl="0" marL="457200" marR="0" rtl="0" algn="just">
              <a:lnSpc>
                <a:spcPct val="150000"/>
              </a:lnSpc>
              <a:spcBef>
                <a:spcPts val="0"/>
              </a:spcBef>
              <a:spcAft>
                <a:spcPts val="0"/>
              </a:spcAft>
              <a:buClr>
                <a:schemeClr val="dk1"/>
              </a:buClr>
              <a:buSzPts val="2800"/>
              <a:buFont typeface="Times New Roman"/>
              <a:buChar char="●"/>
            </a:pPr>
            <a:r>
              <a:rPr b="0" i="0" lang="es-MX" sz="2800" u="none" cap="none" strike="noStrike">
                <a:solidFill>
                  <a:schemeClr val="dk1"/>
                </a:solidFill>
                <a:latin typeface="Times New Roman"/>
                <a:ea typeface="Times New Roman"/>
                <a:cs typeface="Times New Roman"/>
                <a:sym typeface="Times New Roman"/>
              </a:rPr>
              <a:t>Tiempo medio de germinación de semillas</a:t>
            </a:r>
            <a:endParaRPr b="0" i="0" sz="2800" u="none" cap="none" strike="noStrike">
              <a:solidFill>
                <a:schemeClr val="dk1"/>
              </a:solidFill>
              <a:latin typeface="Times New Roman"/>
              <a:ea typeface="Times New Roman"/>
              <a:cs typeface="Times New Roman"/>
              <a:sym typeface="Times New Roman"/>
            </a:endParaRPr>
          </a:p>
        </p:txBody>
      </p:sp>
      <p:sp>
        <p:nvSpPr>
          <p:cNvPr id="200" name="Google Shape;200;p20"/>
          <p:cNvSpPr txBox="1"/>
          <p:nvPr/>
        </p:nvSpPr>
        <p:spPr>
          <a:xfrm>
            <a:off x="934388" y="879173"/>
            <a:ext cx="71868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i="0" lang="es-MX" sz="3200" u="none" cap="none" strike="noStrike">
                <a:solidFill>
                  <a:schemeClr val="dk1"/>
                </a:solidFill>
                <a:latin typeface="Times New Roman"/>
                <a:ea typeface="Times New Roman"/>
                <a:cs typeface="Times New Roman"/>
                <a:sym typeface="Times New Roman"/>
              </a:rPr>
              <a:t>VARIABLES </a:t>
            </a:r>
            <a:r>
              <a:rPr b="1" lang="es-MX" sz="3200">
                <a:solidFill>
                  <a:schemeClr val="dk1"/>
                </a:solidFill>
                <a:latin typeface="Times New Roman"/>
                <a:ea typeface="Times New Roman"/>
                <a:cs typeface="Times New Roman"/>
                <a:sym typeface="Times New Roman"/>
              </a:rPr>
              <a:t>EVALUADAS</a:t>
            </a:r>
            <a:endParaRPr b="0" i="0" sz="1800" u="none" cap="none" strike="noStrike">
              <a:solidFill>
                <a:srgbClr val="000000"/>
              </a:solidFill>
              <a:latin typeface="Arial"/>
              <a:ea typeface="Arial"/>
              <a:cs typeface="Arial"/>
              <a:sym typeface="Arial"/>
            </a:endParaRPr>
          </a:p>
        </p:txBody>
      </p:sp>
      <p:pic>
        <p:nvPicPr>
          <p:cNvPr id="201" name="Google Shape;201;p20"/>
          <p:cNvPicPr preferRelativeResize="0"/>
          <p:nvPr/>
        </p:nvPicPr>
        <p:blipFill rotWithShape="1">
          <a:blip r:embed="rId4">
            <a:alphaModFix/>
          </a:blip>
          <a:srcRect b="0" l="0" r="0" t="0"/>
          <a:stretch/>
        </p:blipFill>
        <p:spPr>
          <a:xfrm>
            <a:off x="3098150" y="4097500"/>
            <a:ext cx="4565353" cy="4630175"/>
          </a:xfrm>
          <a:prstGeom prst="rect">
            <a:avLst/>
          </a:prstGeom>
          <a:noFill/>
          <a:ln>
            <a:noFill/>
          </a:ln>
        </p:spPr>
      </p:pic>
      <p:grpSp>
        <p:nvGrpSpPr>
          <p:cNvPr id="202" name="Google Shape;202;p20"/>
          <p:cNvGrpSpPr/>
          <p:nvPr/>
        </p:nvGrpSpPr>
        <p:grpSpPr>
          <a:xfrm>
            <a:off x="0" y="9637770"/>
            <a:ext cx="18288000" cy="649224"/>
            <a:chOff x="0" y="6425184"/>
            <a:chExt cx="12192000" cy="432816"/>
          </a:xfrm>
        </p:grpSpPr>
        <p:pic>
          <p:nvPicPr>
            <p:cNvPr id="203" name="Google Shape;203;p20"/>
            <p:cNvPicPr preferRelativeResize="0"/>
            <p:nvPr/>
          </p:nvPicPr>
          <p:blipFill rotWithShape="1">
            <a:blip r:embed="rId5">
              <a:alphaModFix/>
            </a:blip>
            <a:srcRect b="0" l="0" r="0" t="0"/>
            <a:stretch/>
          </p:blipFill>
          <p:spPr>
            <a:xfrm>
              <a:off x="0" y="6425184"/>
              <a:ext cx="12192000" cy="432816"/>
            </a:xfrm>
            <a:prstGeom prst="rect">
              <a:avLst/>
            </a:prstGeom>
            <a:noFill/>
            <a:ln>
              <a:noFill/>
            </a:ln>
          </p:spPr>
        </p:pic>
        <p:sp>
          <p:nvSpPr>
            <p:cNvPr id="204" name="Google Shape;204;p20"/>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8</a:t>
              </a:r>
              <a:endParaRPr b="1" i="0" sz="2400" u="none" cap="none" strike="noStrike">
                <a:solidFill>
                  <a:schemeClr val="lt1"/>
                </a:solidFill>
                <a:latin typeface="Georgia"/>
                <a:ea typeface="Georgia"/>
                <a:cs typeface="Georgia"/>
                <a:sym typeface="Georgia"/>
              </a:endParaRPr>
            </a:p>
          </p:txBody>
        </p:sp>
      </p:grpSp>
      <p:sp>
        <p:nvSpPr>
          <p:cNvPr id="205" name="Google Shape;205;p20"/>
          <p:cNvSpPr txBox="1"/>
          <p:nvPr/>
        </p:nvSpPr>
        <p:spPr>
          <a:xfrm>
            <a:off x="2428801" y="1949750"/>
            <a:ext cx="7617900" cy="13236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Variable independiente</a:t>
            </a:r>
            <a:endParaRPr/>
          </a:p>
          <a:p>
            <a:pPr indent="-406400" lvl="0" marL="457200" marR="0" rtl="0" algn="just">
              <a:lnSpc>
                <a:spcPct val="150000"/>
              </a:lnSpc>
              <a:spcBef>
                <a:spcPts val="1200"/>
              </a:spcBef>
              <a:spcAft>
                <a:spcPts val="0"/>
              </a:spcAft>
              <a:buClr>
                <a:schemeClr val="dk1"/>
              </a:buClr>
              <a:buSzPts val="2800"/>
              <a:buFont typeface="Times New Roman"/>
              <a:buChar char="●"/>
            </a:pPr>
            <a:r>
              <a:rPr b="0" i="0" lang="es-MX" sz="2800" u="none" cap="none" strike="noStrike">
                <a:solidFill>
                  <a:schemeClr val="dk1"/>
                </a:solidFill>
                <a:latin typeface="Times New Roman"/>
                <a:ea typeface="Times New Roman"/>
                <a:cs typeface="Times New Roman"/>
                <a:sym typeface="Times New Roman"/>
              </a:rPr>
              <a:t>Tiempo de exposición a luz UV e imbibición.</a:t>
            </a:r>
            <a:endParaRPr/>
          </a:p>
        </p:txBody>
      </p:sp>
      <p:sp>
        <p:nvSpPr>
          <p:cNvPr id="206" name="Google Shape;206;p20"/>
          <p:cNvSpPr txBox="1"/>
          <p:nvPr/>
        </p:nvSpPr>
        <p:spPr>
          <a:xfrm>
            <a:off x="7319925" y="-31825"/>
            <a:ext cx="41016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600"/>
              <a:buFont typeface="Arial"/>
              <a:buNone/>
            </a:pPr>
            <a:r>
              <a:rPr b="1" i="0" lang="es-MX" sz="3600" u="none" cap="none" strike="noStrike">
                <a:solidFill>
                  <a:schemeClr val="dk1"/>
                </a:solidFill>
                <a:latin typeface="Times New Roman"/>
                <a:ea typeface="Times New Roman"/>
                <a:cs typeface="Times New Roman"/>
                <a:sym typeface="Times New Roman"/>
              </a:rPr>
              <a:t>METODOLOGÍA</a:t>
            </a:r>
            <a:endParaRPr b="0" i="0" sz="36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1"/>
          <p:cNvSpPr txBox="1"/>
          <p:nvPr/>
        </p:nvSpPr>
        <p:spPr>
          <a:xfrm>
            <a:off x="1219821" y="2007142"/>
            <a:ext cx="9617100" cy="6864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Tratamientos: </a:t>
            </a:r>
            <a:endParaRPr b="1"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TC: </a:t>
            </a:r>
            <a:r>
              <a:rPr b="0" i="0" lang="es-MX" sz="2800" u="none" cap="none" strike="noStrike">
                <a:solidFill>
                  <a:schemeClr val="dk1"/>
                </a:solidFill>
                <a:latin typeface="Times New Roman"/>
                <a:ea typeface="Times New Roman"/>
                <a:cs typeface="Times New Roman"/>
                <a:sym typeface="Times New Roman"/>
              </a:rPr>
              <a:t>Semillas sin exponer a luz UV</a:t>
            </a:r>
            <a:endParaRPr b="0"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T1: </a:t>
            </a:r>
            <a:r>
              <a:rPr b="0" i="0" lang="es-MX" sz="2800" u="none" cap="none" strike="noStrike">
                <a:solidFill>
                  <a:schemeClr val="dk1"/>
                </a:solidFill>
                <a:latin typeface="Times New Roman"/>
                <a:ea typeface="Times New Roman"/>
                <a:cs typeface="Times New Roman"/>
                <a:sym typeface="Times New Roman"/>
              </a:rPr>
              <a:t>Exposición de las semillas a luz UV durante 15 minutos. </a:t>
            </a:r>
            <a:endParaRPr b="0"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T2: </a:t>
            </a:r>
            <a:r>
              <a:rPr b="0" i="0" lang="es-MX" sz="2800" u="none" cap="none" strike="noStrike">
                <a:solidFill>
                  <a:schemeClr val="dk1"/>
                </a:solidFill>
                <a:latin typeface="Times New Roman"/>
                <a:ea typeface="Times New Roman"/>
                <a:cs typeface="Times New Roman"/>
                <a:sym typeface="Times New Roman"/>
              </a:rPr>
              <a:t>Exposición de las semillas a luz UV durante </a:t>
            </a:r>
            <a:r>
              <a:rPr lang="es-MX" sz="2800">
                <a:solidFill>
                  <a:schemeClr val="dk1"/>
                </a:solidFill>
                <a:latin typeface="Times New Roman"/>
                <a:ea typeface="Times New Roman"/>
                <a:cs typeface="Times New Roman"/>
                <a:sym typeface="Times New Roman"/>
              </a:rPr>
              <a:t>2</a:t>
            </a:r>
            <a:r>
              <a:rPr b="0" i="0" lang="es-MX" sz="2800" u="none" cap="none" strike="noStrike">
                <a:solidFill>
                  <a:schemeClr val="dk1"/>
                </a:solidFill>
                <a:latin typeface="Times New Roman"/>
                <a:ea typeface="Times New Roman"/>
                <a:cs typeface="Times New Roman"/>
                <a:sym typeface="Times New Roman"/>
              </a:rPr>
              <a:t>0 minutos.</a:t>
            </a:r>
            <a:endParaRPr b="0"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Repeticiones: </a:t>
            </a:r>
            <a:endParaRPr b="1"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lang="es-MX" sz="2800">
                <a:solidFill>
                  <a:schemeClr val="dk1"/>
                </a:solidFill>
                <a:latin typeface="Times New Roman"/>
                <a:ea typeface="Times New Roman"/>
                <a:cs typeface="Times New Roman"/>
                <a:sym typeface="Times New Roman"/>
              </a:rPr>
              <a:t>Hubo </a:t>
            </a:r>
            <a:r>
              <a:rPr b="0" i="0" lang="es-MX" sz="2800" u="none" cap="none" strike="noStrike">
                <a:solidFill>
                  <a:schemeClr val="dk1"/>
                </a:solidFill>
                <a:latin typeface="Times New Roman"/>
                <a:ea typeface="Times New Roman"/>
                <a:cs typeface="Times New Roman"/>
                <a:sym typeface="Times New Roman"/>
              </a:rPr>
              <a:t>4 repeticiones por tratamiento con 30 semillas por repetición. </a:t>
            </a:r>
            <a:endParaRPr b="0"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1" i="0" lang="es-MX" sz="2800" u="none" cap="none" strike="noStrike">
                <a:solidFill>
                  <a:schemeClr val="dk1"/>
                </a:solidFill>
                <a:latin typeface="Times New Roman"/>
                <a:ea typeface="Times New Roman"/>
                <a:cs typeface="Times New Roman"/>
                <a:sym typeface="Times New Roman"/>
              </a:rPr>
              <a:t>Diseño estadístico:</a:t>
            </a:r>
            <a:endParaRPr b="1" i="0" sz="2800" u="none" cap="none" strike="noStrike">
              <a:solidFill>
                <a:schemeClr val="dk1"/>
              </a:solidFill>
              <a:latin typeface="Times New Roman"/>
              <a:ea typeface="Times New Roman"/>
              <a:cs typeface="Times New Roman"/>
              <a:sym typeface="Times New Roman"/>
            </a:endParaRPr>
          </a:p>
          <a:p>
            <a:pPr indent="0" lvl="0" marL="0" marR="0" rtl="0" algn="just">
              <a:lnSpc>
                <a:spcPct val="150000"/>
              </a:lnSpc>
              <a:spcBef>
                <a:spcPts val="1200"/>
              </a:spcBef>
              <a:spcAft>
                <a:spcPts val="0"/>
              </a:spcAft>
              <a:buClr>
                <a:srgbClr val="000000"/>
              </a:buClr>
              <a:buSzPts val="2800"/>
              <a:buFont typeface="Arial"/>
              <a:buNone/>
            </a:pPr>
            <a:r>
              <a:rPr b="0" i="0" lang="es-MX" sz="2800" u="none" cap="none" strike="noStrike">
                <a:solidFill>
                  <a:schemeClr val="dk1"/>
                </a:solidFill>
                <a:latin typeface="Times New Roman"/>
                <a:ea typeface="Times New Roman"/>
                <a:cs typeface="Times New Roman"/>
                <a:sym typeface="Times New Roman"/>
              </a:rPr>
              <a:t>Se </a:t>
            </a:r>
            <a:r>
              <a:rPr lang="es-MX" sz="2800">
                <a:solidFill>
                  <a:schemeClr val="dk1"/>
                </a:solidFill>
                <a:latin typeface="Times New Roman"/>
                <a:ea typeface="Times New Roman"/>
                <a:cs typeface="Times New Roman"/>
                <a:sym typeface="Times New Roman"/>
              </a:rPr>
              <a:t>empleó </a:t>
            </a:r>
            <a:r>
              <a:rPr b="0" i="0" lang="es-MX" sz="2800" u="none" cap="none" strike="noStrike">
                <a:solidFill>
                  <a:schemeClr val="dk1"/>
                </a:solidFill>
                <a:latin typeface="Times New Roman"/>
                <a:ea typeface="Times New Roman"/>
                <a:cs typeface="Times New Roman"/>
                <a:sym typeface="Times New Roman"/>
              </a:rPr>
              <a:t>un Diseño de Bloques Completos al Azar (DBCA).</a:t>
            </a:r>
            <a:endParaRPr b="0" i="0" sz="2800" u="none" cap="none" strike="noStrike">
              <a:solidFill>
                <a:schemeClr val="dk1"/>
              </a:solidFill>
              <a:latin typeface="Times New Roman"/>
              <a:ea typeface="Times New Roman"/>
              <a:cs typeface="Times New Roman"/>
              <a:sym typeface="Times New Roman"/>
            </a:endParaRPr>
          </a:p>
        </p:txBody>
      </p:sp>
      <p:sp>
        <p:nvSpPr>
          <p:cNvPr id="213" name="Google Shape;213;p21"/>
          <p:cNvSpPr txBox="1"/>
          <p:nvPr/>
        </p:nvSpPr>
        <p:spPr>
          <a:xfrm>
            <a:off x="1219825" y="1178425"/>
            <a:ext cx="6113700" cy="6771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200"/>
              <a:buFont typeface="Arial"/>
              <a:buNone/>
            </a:pPr>
            <a:r>
              <a:rPr b="1" i="0" lang="es-MX" sz="3200" u="none" cap="none" strike="noStrike">
                <a:solidFill>
                  <a:schemeClr val="dk1"/>
                </a:solidFill>
                <a:latin typeface="Times New Roman"/>
                <a:ea typeface="Times New Roman"/>
                <a:cs typeface="Times New Roman"/>
                <a:sym typeface="Times New Roman"/>
              </a:rPr>
              <a:t>DISEÑO DEL EXPERIMENTO</a:t>
            </a:r>
            <a:endParaRPr b="1" i="0" sz="3200" u="none" cap="none" strike="noStrike">
              <a:solidFill>
                <a:schemeClr val="dk1"/>
              </a:solidFill>
              <a:latin typeface="Times New Roman"/>
              <a:ea typeface="Times New Roman"/>
              <a:cs typeface="Times New Roman"/>
              <a:sym typeface="Times New Roman"/>
            </a:endParaRPr>
          </a:p>
        </p:txBody>
      </p:sp>
      <p:grpSp>
        <p:nvGrpSpPr>
          <p:cNvPr id="214" name="Google Shape;214;p21"/>
          <p:cNvGrpSpPr/>
          <p:nvPr/>
        </p:nvGrpSpPr>
        <p:grpSpPr>
          <a:xfrm>
            <a:off x="0" y="9637770"/>
            <a:ext cx="18288000" cy="649224"/>
            <a:chOff x="0" y="6425184"/>
            <a:chExt cx="12192000" cy="432816"/>
          </a:xfrm>
        </p:grpSpPr>
        <p:pic>
          <p:nvPicPr>
            <p:cNvPr id="215" name="Google Shape;215;p21"/>
            <p:cNvPicPr preferRelativeResize="0"/>
            <p:nvPr/>
          </p:nvPicPr>
          <p:blipFill rotWithShape="1">
            <a:blip r:embed="rId3">
              <a:alphaModFix/>
            </a:blip>
            <a:srcRect b="0" l="0" r="0" t="0"/>
            <a:stretch/>
          </p:blipFill>
          <p:spPr>
            <a:xfrm>
              <a:off x="0" y="6425184"/>
              <a:ext cx="12192000" cy="432816"/>
            </a:xfrm>
            <a:prstGeom prst="rect">
              <a:avLst/>
            </a:prstGeom>
            <a:noFill/>
            <a:ln>
              <a:noFill/>
            </a:ln>
          </p:spPr>
        </p:pic>
        <p:sp>
          <p:nvSpPr>
            <p:cNvPr id="216" name="Google Shape;216;p21"/>
            <p:cNvSpPr txBox="1"/>
            <p:nvPr/>
          </p:nvSpPr>
          <p:spPr>
            <a:xfrm>
              <a:off x="11688417" y="6472315"/>
              <a:ext cx="371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lang="es-MX" sz="2400">
                  <a:solidFill>
                    <a:schemeClr val="lt1"/>
                  </a:solidFill>
                  <a:latin typeface="Georgia"/>
                  <a:ea typeface="Georgia"/>
                  <a:cs typeface="Georgia"/>
                  <a:sym typeface="Georgia"/>
                </a:rPr>
                <a:t>9</a:t>
              </a:r>
              <a:endParaRPr b="1" i="0" sz="2400" u="none" cap="none" strike="noStrike">
                <a:solidFill>
                  <a:schemeClr val="lt1"/>
                </a:solidFill>
                <a:latin typeface="Georgia"/>
                <a:ea typeface="Georgia"/>
                <a:cs typeface="Georgia"/>
                <a:sym typeface="Georgia"/>
              </a:endParaRPr>
            </a:p>
          </p:txBody>
        </p:sp>
      </p:grpSp>
      <p:sp>
        <p:nvSpPr>
          <p:cNvPr id="217" name="Google Shape;217;p21"/>
          <p:cNvSpPr txBox="1"/>
          <p:nvPr/>
        </p:nvSpPr>
        <p:spPr>
          <a:xfrm>
            <a:off x="7333525" y="208525"/>
            <a:ext cx="4101600" cy="738900"/>
          </a:xfrm>
          <a:prstGeom prst="rect">
            <a:avLst/>
          </a:prstGeom>
          <a:noFill/>
          <a:ln>
            <a:noFill/>
          </a:ln>
        </p:spPr>
        <p:txBody>
          <a:bodyPr anchorCtr="0" anchor="t" bIns="91425" lIns="91425" spcFirstLastPara="1" rIns="91425" wrap="square" tIns="91425">
            <a:spAutoFit/>
          </a:bodyPr>
          <a:lstStyle/>
          <a:p>
            <a:pPr indent="0" lvl="0" marL="0" marR="0" rtl="0" algn="just">
              <a:lnSpc>
                <a:spcPct val="150000"/>
              </a:lnSpc>
              <a:spcBef>
                <a:spcPts val="1200"/>
              </a:spcBef>
              <a:spcAft>
                <a:spcPts val="1200"/>
              </a:spcAft>
              <a:buClr>
                <a:srgbClr val="000000"/>
              </a:buClr>
              <a:buSzPts val="3600"/>
              <a:buFont typeface="Arial"/>
              <a:buNone/>
            </a:pPr>
            <a:r>
              <a:rPr b="1" i="0" lang="es-MX" sz="3600" u="none" cap="none" strike="noStrike">
                <a:solidFill>
                  <a:schemeClr val="dk1"/>
                </a:solidFill>
                <a:latin typeface="Times New Roman"/>
                <a:ea typeface="Times New Roman"/>
                <a:cs typeface="Times New Roman"/>
                <a:sym typeface="Times New Roman"/>
              </a:rPr>
              <a:t>METODOLOGÍA</a:t>
            </a:r>
            <a:endParaRPr b="0" i="0" sz="3600" u="none" cap="none" strike="noStrike">
              <a:solidFill>
                <a:srgbClr val="000000"/>
              </a:solidFill>
              <a:latin typeface="Arial"/>
              <a:ea typeface="Arial"/>
              <a:cs typeface="Arial"/>
              <a:sym typeface="Arial"/>
            </a:endParaRPr>
          </a:p>
        </p:txBody>
      </p:sp>
      <p:pic>
        <p:nvPicPr>
          <p:cNvPr id="218" name="Google Shape;218;p21"/>
          <p:cNvPicPr preferRelativeResize="0"/>
          <p:nvPr/>
        </p:nvPicPr>
        <p:blipFill>
          <a:blip r:embed="rId4">
            <a:alphaModFix/>
          </a:blip>
          <a:stretch>
            <a:fillRect/>
          </a:stretch>
        </p:blipFill>
        <p:spPr>
          <a:xfrm>
            <a:off x="11099271" y="2358100"/>
            <a:ext cx="6897280" cy="51729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